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20"/>
  </p:notesMasterIdLst>
  <p:handoutMasterIdLst>
    <p:handoutMasterId r:id="rId21"/>
  </p:handoutMasterIdLst>
  <p:sldIdLst>
    <p:sldId id="363" r:id="rId2"/>
    <p:sldId id="351" r:id="rId3"/>
    <p:sldId id="368" r:id="rId4"/>
    <p:sldId id="343" r:id="rId5"/>
    <p:sldId id="406" r:id="rId6"/>
    <p:sldId id="364" r:id="rId7"/>
    <p:sldId id="402" r:id="rId8"/>
    <p:sldId id="403" r:id="rId9"/>
    <p:sldId id="356" r:id="rId10"/>
    <p:sldId id="367" r:id="rId11"/>
    <p:sldId id="357" r:id="rId12"/>
    <p:sldId id="358" r:id="rId13"/>
    <p:sldId id="369" r:id="rId14"/>
    <p:sldId id="365" r:id="rId15"/>
    <p:sldId id="354" r:id="rId16"/>
    <p:sldId id="370" r:id="rId17"/>
    <p:sldId id="407" r:id="rId18"/>
    <p:sldId id="405" r:id="rId19"/>
  </p:sldIdLst>
  <p:sldSz cx="9144000" cy="6858000" type="screen4x3"/>
  <p:notesSz cx="6669088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DB7"/>
    <a:srgbClr val="293C98"/>
    <a:srgbClr val="E6E6E6"/>
    <a:srgbClr val="263996"/>
    <a:srgbClr val="42C1BA"/>
    <a:srgbClr val="66C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55" autoAdjust="0"/>
    <p:restoredTop sz="79751" autoAdjust="0"/>
  </p:normalViewPr>
  <p:slideViewPr>
    <p:cSldViewPr>
      <p:cViewPr varScale="1">
        <p:scale>
          <a:sx n="72" d="100"/>
          <a:sy n="72" d="100"/>
        </p:scale>
        <p:origin x="127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D6C469-A515-4EAE-859F-6A6433CE403C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03D5A71-0548-407E-B770-00DD8666A29D}">
      <dgm:prSet/>
      <dgm:spPr>
        <a:solidFill>
          <a:srgbClr val="38BDB7"/>
        </a:solidFill>
      </dgm:spPr>
      <dgm:t>
        <a:bodyPr/>
        <a:lstStyle/>
        <a:p>
          <a:r>
            <a:rPr lang="en-GB" b="1" dirty="0"/>
            <a:t>Member owned financial co-operatives</a:t>
          </a:r>
          <a:endParaRPr lang="en-US" b="1" dirty="0"/>
        </a:p>
      </dgm:t>
    </dgm:pt>
    <dgm:pt modelId="{C15CC4E9-9C1D-48EF-AF74-388DEE9F8E54}" type="parTrans" cxnId="{29BD66BC-7E3D-4F84-AB33-266D077F2BDF}">
      <dgm:prSet/>
      <dgm:spPr/>
      <dgm:t>
        <a:bodyPr/>
        <a:lstStyle/>
        <a:p>
          <a:endParaRPr lang="en-US" sz="1350"/>
        </a:p>
      </dgm:t>
    </dgm:pt>
    <dgm:pt modelId="{F21EBBAD-04A8-401F-87EC-FA0CD881CB74}" type="sibTrans" cxnId="{29BD66BC-7E3D-4F84-AB33-266D077F2BDF}">
      <dgm:prSet/>
      <dgm:spPr/>
      <dgm:t>
        <a:bodyPr/>
        <a:lstStyle/>
        <a:p>
          <a:endParaRPr lang="en-US"/>
        </a:p>
      </dgm:t>
    </dgm:pt>
    <dgm:pt modelId="{77F3C487-FB6F-4063-9E78-51B3EFC528C5}">
      <dgm:prSet/>
      <dgm:spPr>
        <a:solidFill>
          <a:srgbClr val="38BDB7"/>
        </a:solidFill>
      </dgm:spPr>
      <dgm:t>
        <a:bodyPr/>
        <a:lstStyle/>
        <a:p>
          <a:r>
            <a:rPr lang="en-GB" b="1" dirty="0"/>
            <a:t>Providing savings and affordable loans</a:t>
          </a:r>
          <a:endParaRPr lang="en-US" b="1" dirty="0"/>
        </a:p>
      </dgm:t>
    </dgm:pt>
    <dgm:pt modelId="{025A1AB8-2B53-4669-A8AF-452497D619D6}" type="parTrans" cxnId="{8FA5FF20-A2DA-49D3-A22E-FEFFA59E2BE4}">
      <dgm:prSet/>
      <dgm:spPr/>
      <dgm:t>
        <a:bodyPr/>
        <a:lstStyle/>
        <a:p>
          <a:endParaRPr lang="en-US" sz="1350"/>
        </a:p>
      </dgm:t>
    </dgm:pt>
    <dgm:pt modelId="{E5E4E108-6A99-4A52-AEAE-07356DF51F56}" type="sibTrans" cxnId="{8FA5FF20-A2DA-49D3-A22E-FEFFA59E2BE4}">
      <dgm:prSet/>
      <dgm:spPr/>
      <dgm:t>
        <a:bodyPr/>
        <a:lstStyle/>
        <a:p>
          <a:endParaRPr lang="en-US"/>
        </a:p>
      </dgm:t>
    </dgm:pt>
    <dgm:pt modelId="{3F82FC8E-D6E8-4D3C-B1B3-DBC8BB0B8825}">
      <dgm:prSet/>
      <dgm:spPr>
        <a:solidFill>
          <a:srgbClr val="38BDB7"/>
        </a:solidFill>
      </dgm:spPr>
      <dgm:t>
        <a:bodyPr/>
        <a:lstStyle/>
        <a:p>
          <a:r>
            <a:rPr lang="en-GB" b="1" dirty="0"/>
            <a:t>Not-for-profit</a:t>
          </a:r>
          <a:endParaRPr lang="en-US" b="1" dirty="0"/>
        </a:p>
      </dgm:t>
    </dgm:pt>
    <dgm:pt modelId="{5D4E2DAB-C27A-4B9A-93C6-4906F057F3F0}" type="parTrans" cxnId="{DFCA3F5E-8A73-409F-BAAD-0996379A822F}">
      <dgm:prSet/>
      <dgm:spPr/>
      <dgm:t>
        <a:bodyPr/>
        <a:lstStyle/>
        <a:p>
          <a:endParaRPr lang="en-US" sz="1350"/>
        </a:p>
      </dgm:t>
    </dgm:pt>
    <dgm:pt modelId="{595D5BD8-5276-4AB8-A682-2C1D935DE83F}" type="sibTrans" cxnId="{DFCA3F5E-8A73-409F-BAAD-0996379A822F}">
      <dgm:prSet/>
      <dgm:spPr/>
      <dgm:t>
        <a:bodyPr/>
        <a:lstStyle/>
        <a:p>
          <a:endParaRPr lang="en-US"/>
        </a:p>
      </dgm:t>
    </dgm:pt>
    <dgm:pt modelId="{A07F8C37-ADDD-4F3C-86B3-A7D8EEE2B794}">
      <dgm:prSet/>
      <dgm:spPr>
        <a:solidFill>
          <a:srgbClr val="38BDB7"/>
        </a:solidFill>
        <a:ln>
          <a:solidFill>
            <a:srgbClr val="38BDB7"/>
          </a:solidFill>
        </a:ln>
      </dgm:spPr>
      <dgm:t>
        <a:bodyPr/>
        <a:lstStyle/>
        <a:p>
          <a:r>
            <a:rPr lang="en-GB" b="1" dirty="0"/>
            <a:t>Promoting financial health of members</a:t>
          </a:r>
          <a:endParaRPr lang="en-US" b="1" dirty="0"/>
        </a:p>
      </dgm:t>
    </dgm:pt>
    <dgm:pt modelId="{008E55B8-3737-4BEE-86A3-7643DDC1CB39}" type="parTrans" cxnId="{3724D85E-92E8-4D3D-B580-23FC1968B413}">
      <dgm:prSet/>
      <dgm:spPr/>
      <dgm:t>
        <a:bodyPr/>
        <a:lstStyle/>
        <a:p>
          <a:endParaRPr lang="en-US" sz="1350"/>
        </a:p>
      </dgm:t>
    </dgm:pt>
    <dgm:pt modelId="{F87A1AA3-CD18-4D70-80AB-EF83CD656575}" type="sibTrans" cxnId="{3724D85E-92E8-4D3D-B580-23FC1968B413}">
      <dgm:prSet/>
      <dgm:spPr/>
      <dgm:t>
        <a:bodyPr/>
        <a:lstStyle/>
        <a:p>
          <a:endParaRPr lang="en-US"/>
        </a:p>
      </dgm:t>
    </dgm:pt>
    <dgm:pt modelId="{340F03D4-EAA8-4774-8F0D-1448C252CD1F}">
      <dgm:prSet/>
      <dgm:spPr>
        <a:solidFill>
          <a:srgbClr val="38BDB7"/>
        </a:solidFill>
      </dgm:spPr>
      <dgm:t>
        <a:bodyPr/>
        <a:lstStyle/>
        <a:p>
          <a:r>
            <a:rPr lang="en-GB" b="1" dirty="0"/>
            <a:t>FCA/PRA regulated and member savings protected</a:t>
          </a:r>
          <a:endParaRPr lang="en-US" b="1" dirty="0"/>
        </a:p>
      </dgm:t>
    </dgm:pt>
    <dgm:pt modelId="{C15805A7-87B5-40AC-B37F-43F723D8B98D}" type="parTrans" cxnId="{AD4712CC-05B6-4315-A5BB-12025ECECB35}">
      <dgm:prSet/>
      <dgm:spPr/>
      <dgm:t>
        <a:bodyPr/>
        <a:lstStyle/>
        <a:p>
          <a:endParaRPr lang="en-US" sz="1350"/>
        </a:p>
      </dgm:t>
    </dgm:pt>
    <dgm:pt modelId="{DDE3747F-3CE4-4586-9650-8B84B1CEF4A5}" type="sibTrans" cxnId="{AD4712CC-05B6-4315-A5BB-12025ECECB35}">
      <dgm:prSet/>
      <dgm:spPr/>
      <dgm:t>
        <a:bodyPr/>
        <a:lstStyle/>
        <a:p>
          <a:endParaRPr lang="en-US"/>
        </a:p>
      </dgm:t>
    </dgm:pt>
    <dgm:pt modelId="{B26C7EE4-BF1C-445B-9FAB-78DB48EE4406}">
      <dgm:prSet/>
      <dgm:spPr>
        <a:solidFill>
          <a:srgbClr val="38BDB7"/>
        </a:solidFill>
      </dgm:spPr>
      <dgm:t>
        <a:bodyPr/>
        <a:lstStyle/>
        <a:p>
          <a:r>
            <a:rPr lang="en-GB" b="1" dirty="0"/>
            <a:t>Providing services in partnership with schools, local authorities etc.</a:t>
          </a:r>
          <a:endParaRPr lang="en-US" b="1" dirty="0"/>
        </a:p>
      </dgm:t>
    </dgm:pt>
    <dgm:pt modelId="{342BF438-BE46-42E7-B14E-F94BB4ACDE7C}" type="parTrans" cxnId="{4C67BF71-C741-40F7-97B7-5F18BE905F69}">
      <dgm:prSet/>
      <dgm:spPr/>
      <dgm:t>
        <a:bodyPr/>
        <a:lstStyle/>
        <a:p>
          <a:endParaRPr lang="en-US" sz="1350"/>
        </a:p>
      </dgm:t>
    </dgm:pt>
    <dgm:pt modelId="{444721CF-A74C-4DD8-A13C-7E931CA13D31}" type="sibTrans" cxnId="{4C67BF71-C741-40F7-97B7-5F18BE905F69}">
      <dgm:prSet/>
      <dgm:spPr/>
      <dgm:t>
        <a:bodyPr/>
        <a:lstStyle/>
        <a:p>
          <a:endParaRPr lang="en-US"/>
        </a:p>
      </dgm:t>
    </dgm:pt>
    <dgm:pt modelId="{AFFDB1DB-3C0A-6F40-B383-ABA21FF1CD24}" type="pres">
      <dgm:prSet presAssocID="{5FD6C469-A515-4EAE-859F-6A6433CE403C}" presName="diagram" presStyleCnt="0">
        <dgm:presLayoutVars>
          <dgm:dir/>
          <dgm:resizeHandles val="exact"/>
        </dgm:presLayoutVars>
      </dgm:prSet>
      <dgm:spPr/>
    </dgm:pt>
    <dgm:pt modelId="{7608E03D-1CEF-BC4E-BBCE-AE42AA993DC3}" type="pres">
      <dgm:prSet presAssocID="{F03D5A71-0548-407E-B770-00DD8666A29D}" presName="node" presStyleLbl="node1" presStyleIdx="0" presStyleCnt="6">
        <dgm:presLayoutVars>
          <dgm:bulletEnabled val="1"/>
        </dgm:presLayoutVars>
      </dgm:prSet>
      <dgm:spPr/>
    </dgm:pt>
    <dgm:pt modelId="{B66ECB7E-7BD1-2E4D-A331-89A821E364BA}" type="pres">
      <dgm:prSet presAssocID="{F21EBBAD-04A8-401F-87EC-FA0CD881CB74}" presName="sibTrans" presStyleCnt="0"/>
      <dgm:spPr/>
    </dgm:pt>
    <dgm:pt modelId="{5DB5DAE6-AA51-9842-B58E-6A534AAEC032}" type="pres">
      <dgm:prSet presAssocID="{77F3C487-FB6F-4063-9E78-51B3EFC528C5}" presName="node" presStyleLbl="node1" presStyleIdx="1" presStyleCnt="6">
        <dgm:presLayoutVars>
          <dgm:bulletEnabled val="1"/>
        </dgm:presLayoutVars>
      </dgm:prSet>
      <dgm:spPr/>
    </dgm:pt>
    <dgm:pt modelId="{6A118708-ED59-DD44-9E61-B0AD75F3F51C}" type="pres">
      <dgm:prSet presAssocID="{E5E4E108-6A99-4A52-AEAE-07356DF51F56}" presName="sibTrans" presStyleCnt="0"/>
      <dgm:spPr/>
    </dgm:pt>
    <dgm:pt modelId="{D7421702-30A1-8D4E-BAD5-96FA75B21F8C}" type="pres">
      <dgm:prSet presAssocID="{3F82FC8E-D6E8-4D3C-B1B3-DBC8BB0B8825}" presName="node" presStyleLbl="node1" presStyleIdx="2" presStyleCnt="6">
        <dgm:presLayoutVars>
          <dgm:bulletEnabled val="1"/>
        </dgm:presLayoutVars>
      </dgm:prSet>
      <dgm:spPr/>
    </dgm:pt>
    <dgm:pt modelId="{9A7E1CF9-F385-3B48-ADC2-581FFC99479C}" type="pres">
      <dgm:prSet presAssocID="{595D5BD8-5276-4AB8-A682-2C1D935DE83F}" presName="sibTrans" presStyleCnt="0"/>
      <dgm:spPr/>
    </dgm:pt>
    <dgm:pt modelId="{753A9101-E08B-F64F-ACDF-B0EFDB0AB87D}" type="pres">
      <dgm:prSet presAssocID="{A07F8C37-ADDD-4F3C-86B3-A7D8EEE2B794}" presName="node" presStyleLbl="node1" presStyleIdx="3" presStyleCnt="6">
        <dgm:presLayoutVars>
          <dgm:bulletEnabled val="1"/>
        </dgm:presLayoutVars>
      </dgm:prSet>
      <dgm:spPr/>
    </dgm:pt>
    <dgm:pt modelId="{D47658B3-9332-7845-AE07-B3468CFB2564}" type="pres">
      <dgm:prSet presAssocID="{F87A1AA3-CD18-4D70-80AB-EF83CD656575}" presName="sibTrans" presStyleCnt="0"/>
      <dgm:spPr/>
    </dgm:pt>
    <dgm:pt modelId="{6F40A483-0A08-254C-B444-8EDB5635FC9E}" type="pres">
      <dgm:prSet presAssocID="{340F03D4-EAA8-4774-8F0D-1448C252CD1F}" presName="node" presStyleLbl="node1" presStyleIdx="4" presStyleCnt="6">
        <dgm:presLayoutVars>
          <dgm:bulletEnabled val="1"/>
        </dgm:presLayoutVars>
      </dgm:prSet>
      <dgm:spPr/>
    </dgm:pt>
    <dgm:pt modelId="{8599AC05-CD8B-F844-B133-1A2C18830696}" type="pres">
      <dgm:prSet presAssocID="{DDE3747F-3CE4-4586-9650-8B84B1CEF4A5}" presName="sibTrans" presStyleCnt="0"/>
      <dgm:spPr/>
    </dgm:pt>
    <dgm:pt modelId="{92A74AED-F701-1A45-8B13-5AC0D68F3AAD}" type="pres">
      <dgm:prSet presAssocID="{B26C7EE4-BF1C-445B-9FAB-78DB48EE4406}" presName="node" presStyleLbl="node1" presStyleIdx="5" presStyleCnt="6">
        <dgm:presLayoutVars>
          <dgm:bulletEnabled val="1"/>
        </dgm:presLayoutVars>
      </dgm:prSet>
      <dgm:spPr/>
    </dgm:pt>
  </dgm:ptLst>
  <dgm:cxnLst>
    <dgm:cxn modelId="{8FA5FF20-A2DA-49D3-A22E-FEFFA59E2BE4}" srcId="{5FD6C469-A515-4EAE-859F-6A6433CE403C}" destId="{77F3C487-FB6F-4063-9E78-51B3EFC528C5}" srcOrd="1" destOrd="0" parTransId="{025A1AB8-2B53-4669-A8AF-452497D619D6}" sibTransId="{E5E4E108-6A99-4A52-AEAE-07356DF51F56}"/>
    <dgm:cxn modelId="{DFCA3F5E-8A73-409F-BAAD-0996379A822F}" srcId="{5FD6C469-A515-4EAE-859F-6A6433CE403C}" destId="{3F82FC8E-D6E8-4D3C-B1B3-DBC8BB0B8825}" srcOrd="2" destOrd="0" parTransId="{5D4E2DAB-C27A-4B9A-93C6-4906F057F3F0}" sibTransId="{595D5BD8-5276-4AB8-A682-2C1D935DE83F}"/>
    <dgm:cxn modelId="{3724D85E-92E8-4D3D-B580-23FC1968B413}" srcId="{5FD6C469-A515-4EAE-859F-6A6433CE403C}" destId="{A07F8C37-ADDD-4F3C-86B3-A7D8EEE2B794}" srcOrd="3" destOrd="0" parTransId="{008E55B8-3737-4BEE-86A3-7643DDC1CB39}" sibTransId="{F87A1AA3-CD18-4D70-80AB-EF83CD656575}"/>
    <dgm:cxn modelId="{D359294B-853E-4A4B-835C-6980818FBBF9}" type="presOf" srcId="{A07F8C37-ADDD-4F3C-86B3-A7D8EEE2B794}" destId="{753A9101-E08B-F64F-ACDF-B0EFDB0AB87D}" srcOrd="0" destOrd="0" presId="urn:microsoft.com/office/officeart/2005/8/layout/default"/>
    <dgm:cxn modelId="{4C67BF71-C741-40F7-97B7-5F18BE905F69}" srcId="{5FD6C469-A515-4EAE-859F-6A6433CE403C}" destId="{B26C7EE4-BF1C-445B-9FAB-78DB48EE4406}" srcOrd="5" destOrd="0" parTransId="{342BF438-BE46-42E7-B14E-F94BB4ACDE7C}" sibTransId="{444721CF-A74C-4DD8-A13C-7E931CA13D31}"/>
    <dgm:cxn modelId="{306E1D73-2275-9B46-8E99-31CA8A68DACE}" type="presOf" srcId="{5FD6C469-A515-4EAE-859F-6A6433CE403C}" destId="{AFFDB1DB-3C0A-6F40-B383-ABA21FF1CD24}" srcOrd="0" destOrd="0" presId="urn:microsoft.com/office/officeart/2005/8/layout/default"/>
    <dgm:cxn modelId="{DABF6473-DBA7-A841-B38D-811CFDE06A26}" type="presOf" srcId="{77F3C487-FB6F-4063-9E78-51B3EFC528C5}" destId="{5DB5DAE6-AA51-9842-B58E-6A534AAEC032}" srcOrd="0" destOrd="0" presId="urn:microsoft.com/office/officeart/2005/8/layout/default"/>
    <dgm:cxn modelId="{D6C7FD87-C42A-4146-A60D-8E5E152BFC2E}" type="presOf" srcId="{340F03D4-EAA8-4774-8F0D-1448C252CD1F}" destId="{6F40A483-0A08-254C-B444-8EDB5635FC9E}" srcOrd="0" destOrd="0" presId="urn:microsoft.com/office/officeart/2005/8/layout/default"/>
    <dgm:cxn modelId="{29BD66BC-7E3D-4F84-AB33-266D077F2BDF}" srcId="{5FD6C469-A515-4EAE-859F-6A6433CE403C}" destId="{F03D5A71-0548-407E-B770-00DD8666A29D}" srcOrd="0" destOrd="0" parTransId="{C15CC4E9-9C1D-48EF-AF74-388DEE9F8E54}" sibTransId="{F21EBBAD-04A8-401F-87EC-FA0CD881CB74}"/>
    <dgm:cxn modelId="{B5581DBE-A81F-ED46-BFEF-4C13048A03C1}" type="presOf" srcId="{B26C7EE4-BF1C-445B-9FAB-78DB48EE4406}" destId="{92A74AED-F701-1A45-8B13-5AC0D68F3AAD}" srcOrd="0" destOrd="0" presId="urn:microsoft.com/office/officeart/2005/8/layout/default"/>
    <dgm:cxn modelId="{B61482BE-E2DD-4045-B13D-76E3F64D8991}" type="presOf" srcId="{3F82FC8E-D6E8-4D3C-B1B3-DBC8BB0B8825}" destId="{D7421702-30A1-8D4E-BAD5-96FA75B21F8C}" srcOrd="0" destOrd="0" presId="urn:microsoft.com/office/officeart/2005/8/layout/default"/>
    <dgm:cxn modelId="{AD4712CC-05B6-4315-A5BB-12025ECECB35}" srcId="{5FD6C469-A515-4EAE-859F-6A6433CE403C}" destId="{340F03D4-EAA8-4774-8F0D-1448C252CD1F}" srcOrd="4" destOrd="0" parTransId="{C15805A7-87B5-40AC-B37F-43F723D8B98D}" sibTransId="{DDE3747F-3CE4-4586-9650-8B84B1CEF4A5}"/>
    <dgm:cxn modelId="{57EFCFF0-6E0D-C146-9FC6-3F060164F876}" type="presOf" srcId="{F03D5A71-0548-407E-B770-00DD8666A29D}" destId="{7608E03D-1CEF-BC4E-BBCE-AE42AA993DC3}" srcOrd="0" destOrd="0" presId="urn:microsoft.com/office/officeart/2005/8/layout/default"/>
    <dgm:cxn modelId="{4444FA9D-C890-024C-BB65-E895524DABD4}" type="presParOf" srcId="{AFFDB1DB-3C0A-6F40-B383-ABA21FF1CD24}" destId="{7608E03D-1CEF-BC4E-BBCE-AE42AA993DC3}" srcOrd="0" destOrd="0" presId="urn:microsoft.com/office/officeart/2005/8/layout/default"/>
    <dgm:cxn modelId="{01D6423C-395C-3745-A1B8-3DFDC385C399}" type="presParOf" srcId="{AFFDB1DB-3C0A-6F40-B383-ABA21FF1CD24}" destId="{B66ECB7E-7BD1-2E4D-A331-89A821E364BA}" srcOrd="1" destOrd="0" presId="urn:microsoft.com/office/officeart/2005/8/layout/default"/>
    <dgm:cxn modelId="{68DDA89E-DA7C-E94F-9DE1-724F60E55D23}" type="presParOf" srcId="{AFFDB1DB-3C0A-6F40-B383-ABA21FF1CD24}" destId="{5DB5DAE6-AA51-9842-B58E-6A534AAEC032}" srcOrd="2" destOrd="0" presId="urn:microsoft.com/office/officeart/2005/8/layout/default"/>
    <dgm:cxn modelId="{FCE9C3BA-53EA-C043-A131-1723768E8E30}" type="presParOf" srcId="{AFFDB1DB-3C0A-6F40-B383-ABA21FF1CD24}" destId="{6A118708-ED59-DD44-9E61-B0AD75F3F51C}" srcOrd="3" destOrd="0" presId="urn:microsoft.com/office/officeart/2005/8/layout/default"/>
    <dgm:cxn modelId="{E81C7226-A4E9-D743-990E-8CCDCF70F311}" type="presParOf" srcId="{AFFDB1DB-3C0A-6F40-B383-ABA21FF1CD24}" destId="{D7421702-30A1-8D4E-BAD5-96FA75B21F8C}" srcOrd="4" destOrd="0" presId="urn:microsoft.com/office/officeart/2005/8/layout/default"/>
    <dgm:cxn modelId="{554FC558-CDDD-7A43-90A1-9063447C180D}" type="presParOf" srcId="{AFFDB1DB-3C0A-6F40-B383-ABA21FF1CD24}" destId="{9A7E1CF9-F385-3B48-ADC2-581FFC99479C}" srcOrd="5" destOrd="0" presId="urn:microsoft.com/office/officeart/2005/8/layout/default"/>
    <dgm:cxn modelId="{BB03BB94-17F0-B249-88B9-27C2A72DEC9B}" type="presParOf" srcId="{AFFDB1DB-3C0A-6F40-B383-ABA21FF1CD24}" destId="{753A9101-E08B-F64F-ACDF-B0EFDB0AB87D}" srcOrd="6" destOrd="0" presId="urn:microsoft.com/office/officeart/2005/8/layout/default"/>
    <dgm:cxn modelId="{AE7A248E-0A5C-C04F-88DE-6317F25FF4E6}" type="presParOf" srcId="{AFFDB1DB-3C0A-6F40-B383-ABA21FF1CD24}" destId="{D47658B3-9332-7845-AE07-B3468CFB2564}" srcOrd="7" destOrd="0" presId="urn:microsoft.com/office/officeart/2005/8/layout/default"/>
    <dgm:cxn modelId="{24B75F78-C245-7041-9051-A8804E56B5EA}" type="presParOf" srcId="{AFFDB1DB-3C0A-6F40-B383-ABA21FF1CD24}" destId="{6F40A483-0A08-254C-B444-8EDB5635FC9E}" srcOrd="8" destOrd="0" presId="urn:microsoft.com/office/officeart/2005/8/layout/default"/>
    <dgm:cxn modelId="{C78ABE76-9BCA-414A-AF75-63A51DF96A10}" type="presParOf" srcId="{AFFDB1DB-3C0A-6F40-B383-ABA21FF1CD24}" destId="{8599AC05-CD8B-F844-B133-1A2C18830696}" srcOrd="9" destOrd="0" presId="urn:microsoft.com/office/officeart/2005/8/layout/default"/>
    <dgm:cxn modelId="{95687D73-4D5D-6443-9CF2-896F2F6B8CD2}" type="presParOf" srcId="{AFFDB1DB-3C0A-6F40-B383-ABA21FF1CD24}" destId="{92A74AED-F701-1A45-8B13-5AC0D68F3AAD}" srcOrd="10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58641C-F608-A744-984A-5E914209DAA7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DE58811-232B-EA4A-87E9-7639C72104DC}">
      <dgm:prSet phldrT="[Text]"/>
      <dgm:spPr>
        <a:solidFill>
          <a:srgbClr val="38BDB7"/>
        </a:solidFill>
      </dgm:spPr>
      <dgm:t>
        <a:bodyPr/>
        <a:lstStyle/>
        <a:p>
          <a:r>
            <a:rPr lang="en-GB" dirty="0"/>
            <a:t>Members save</a:t>
          </a:r>
        </a:p>
      </dgm:t>
    </dgm:pt>
    <dgm:pt modelId="{40145932-09E7-5946-AF81-65D14A9573D3}" type="parTrans" cxnId="{6AAAB073-3A47-2F4F-8B05-8D8EA2CCE04A}">
      <dgm:prSet/>
      <dgm:spPr/>
      <dgm:t>
        <a:bodyPr/>
        <a:lstStyle/>
        <a:p>
          <a:endParaRPr lang="en-GB"/>
        </a:p>
      </dgm:t>
    </dgm:pt>
    <dgm:pt modelId="{B5A233AC-2858-4440-B586-782DCB1AED47}" type="sibTrans" cxnId="{6AAAB073-3A47-2F4F-8B05-8D8EA2CCE04A}">
      <dgm:prSet/>
      <dgm:spPr/>
      <dgm:t>
        <a:bodyPr/>
        <a:lstStyle/>
        <a:p>
          <a:endParaRPr lang="en-GB"/>
        </a:p>
      </dgm:t>
    </dgm:pt>
    <dgm:pt modelId="{BE922B9C-054A-DC43-98D1-01EAFF978326}">
      <dgm:prSet phldrT="[Text]"/>
      <dgm:spPr>
        <a:solidFill>
          <a:srgbClr val="38BDB7"/>
        </a:solidFill>
      </dgm:spPr>
      <dgm:t>
        <a:bodyPr/>
        <a:lstStyle/>
        <a:p>
          <a:r>
            <a:rPr lang="en-GB" dirty="0"/>
            <a:t>Loans to members</a:t>
          </a:r>
        </a:p>
      </dgm:t>
    </dgm:pt>
    <dgm:pt modelId="{92B16AC3-CC01-944B-BE5D-854B51437F0C}" type="parTrans" cxnId="{1603B580-DE82-0D4A-B3D9-953BC6163AC5}">
      <dgm:prSet/>
      <dgm:spPr/>
      <dgm:t>
        <a:bodyPr/>
        <a:lstStyle/>
        <a:p>
          <a:endParaRPr lang="en-GB"/>
        </a:p>
      </dgm:t>
    </dgm:pt>
    <dgm:pt modelId="{1481EED3-667D-5442-AB5F-7E2C674F08CE}" type="sibTrans" cxnId="{1603B580-DE82-0D4A-B3D9-953BC6163AC5}">
      <dgm:prSet/>
      <dgm:spPr/>
      <dgm:t>
        <a:bodyPr/>
        <a:lstStyle/>
        <a:p>
          <a:endParaRPr lang="en-GB"/>
        </a:p>
      </dgm:t>
    </dgm:pt>
    <dgm:pt modelId="{5546877A-B12B-ED41-86A3-1CFAA28A1D46}">
      <dgm:prSet phldrT="[Text]"/>
      <dgm:spPr>
        <a:solidFill>
          <a:srgbClr val="38BDB7"/>
        </a:solidFill>
      </dgm:spPr>
      <dgm:t>
        <a:bodyPr/>
        <a:lstStyle/>
        <a:p>
          <a:r>
            <a:rPr lang="en-GB" dirty="0"/>
            <a:t>Interest from loans pays generates surplus</a:t>
          </a:r>
        </a:p>
      </dgm:t>
    </dgm:pt>
    <dgm:pt modelId="{127BC745-2748-C748-BF35-075625CB7EEF}" type="parTrans" cxnId="{6F944808-8DBD-804B-97EC-12D350B313A6}">
      <dgm:prSet/>
      <dgm:spPr/>
      <dgm:t>
        <a:bodyPr/>
        <a:lstStyle/>
        <a:p>
          <a:endParaRPr lang="en-GB"/>
        </a:p>
      </dgm:t>
    </dgm:pt>
    <dgm:pt modelId="{D137EA70-D216-DD43-8C14-25108CE2832F}" type="sibTrans" cxnId="{6F944808-8DBD-804B-97EC-12D350B313A6}">
      <dgm:prSet/>
      <dgm:spPr/>
      <dgm:t>
        <a:bodyPr/>
        <a:lstStyle/>
        <a:p>
          <a:endParaRPr lang="en-GB"/>
        </a:p>
      </dgm:t>
    </dgm:pt>
    <dgm:pt modelId="{EC4B69F5-4554-A84D-9D72-D29C576A4D7A}">
      <dgm:prSet phldrT="[Text]"/>
      <dgm:spPr>
        <a:solidFill>
          <a:srgbClr val="38BDB7"/>
        </a:solidFill>
      </dgm:spPr>
      <dgm:t>
        <a:bodyPr/>
        <a:lstStyle/>
        <a:p>
          <a:r>
            <a:rPr lang="en-GB" dirty="0"/>
            <a:t>Minus running costs</a:t>
          </a:r>
        </a:p>
      </dgm:t>
    </dgm:pt>
    <dgm:pt modelId="{0F81C838-3CE4-7E4C-AC47-3DEB6BC5EF20}" type="parTrans" cxnId="{29EE2C3B-8622-4041-862A-C8691F4D69A1}">
      <dgm:prSet/>
      <dgm:spPr/>
      <dgm:t>
        <a:bodyPr/>
        <a:lstStyle/>
        <a:p>
          <a:endParaRPr lang="en-GB"/>
        </a:p>
      </dgm:t>
    </dgm:pt>
    <dgm:pt modelId="{0151434F-DB23-9C47-913A-569C821D1619}" type="sibTrans" cxnId="{29EE2C3B-8622-4041-862A-C8691F4D69A1}">
      <dgm:prSet/>
      <dgm:spPr/>
      <dgm:t>
        <a:bodyPr/>
        <a:lstStyle/>
        <a:p>
          <a:endParaRPr lang="en-GB"/>
        </a:p>
      </dgm:t>
    </dgm:pt>
    <dgm:pt modelId="{E2D4D92D-D979-0542-8A1E-9592D809D696}">
      <dgm:prSet phldrT="[Text]"/>
      <dgm:spPr>
        <a:solidFill>
          <a:srgbClr val="38BDB7"/>
        </a:solidFill>
      </dgm:spPr>
      <dgm:t>
        <a:bodyPr/>
        <a:lstStyle/>
        <a:p>
          <a:r>
            <a:rPr lang="en-GB" dirty="0"/>
            <a:t>Excess surplus = dividend to members</a:t>
          </a:r>
        </a:p>
      </dgm:t>
    </dgm:pt>
    <dgm:pt modelId="{96E47F3E-1BA6-BF46-BEB8-447A0388E949}" type="parTrans" cxnId="{0F6B05FD-1DC7-8744-8604-DE7573A9FC0F}">
      <dgm:prSet/>
      <dgm:spPr/>
      <dgm:t>
        <a:bodyPr/>
        <a:lstStyle/>
        <a:p>
          <a:endParaRPr lang="en-GB"/>
        </a:p>
      </dgm:t>
    </dgm:pt>
    <dgm:pt modelId="{B928D3EC-0680-EC4A-9005-9E501DA8A0F3}" type="sibTrans" cxnId="{0F6B05FD-1DC7-8744-8604-DE7573A9FC0F}">
      <dgm:prSet/>
      <dgm:spPr/>
      <dgm:t>
        <a:bodyPr/>
        <a:lstStyle/>
        <a:p>
          <a:endParaRPr lang="en-GB"/>
        </a:p>
      </dgm:t>
    </dgm:pt>
    <dgm:pt modelId="{BEB387C7-8376-DE43-B73F-6B97B11930B5}" type="pres">
      <dgm:prSet presAssocID="{CC58641C-F608-A744-984A-5E914209DAA7}" presName="outerComposite" presStyleCnt="0">
        <dgm:presLayoutVars>
          <dgm:chMax val="5"/>
          <dgm:dir/>
          <dgm:resizeHandles val="exact"/>
        </dgm:presLayoutVars>
      </dgm:prSet>
      <dgm:spPr/>
    </dgm:pt>
    <dgm:pt modelId="{C4F28AD9-D547-1B47-9ED0-3CF3D1FE5548}" type="pres">
      <dgm:prSet presAssocID="{CC58641C-F608-A744-984A-5E914209DAA7}" presName="dummyMaxCanvas" presStyleCnt="0">
        <dgm:presLayoutVars/>
      </dgm:prSet>
      <dgm:spPr/>
    </dgm:pt>
    <dgm:pt modelId="{9423ED98-FBC5-6D4B-83E8-321FB760310C}" type="pres">
      <dgm:prSet presAssocID="{CC58641C-F608-A744-984A-5E914209DAA7}" presName="FiveNodes_1" presStyleLbl="node1" presStyleIdx="0" presStyleCnt="5">
        <dgm:presLayoutVars>
          <dgm:bulletEnabled val="1"/>
        </dgm:presLayoutVars>
      </dgm:prSet>
      <dgm:spPr/>
    </dgm:pt>
    <dgm:pt modelId="{733E7F8C-97DA-9A43-8AB4-D604B21169E6}" type="pres">
      <dgm:prSet presAssocID="{CC58641C-F608-A744-984A-5E914209DAA7}" presName="FiveNodes_2" presStyleLbl="node1" presStyleIdx="1" presStyleCnt="5">
        <dgm:presLayoutVars>
          <dgm:bulletEnabled val="1"/>
        </dgm:presLayoutVars>
      </dgm:prSet>
      <dgm:spPr/>
    </dgm:pt>
    <dgm:pt modelId="{F44346A9-323F-F145-86BC-1B805FDEE4FA}" type="pres">
      <dgm:prSet presAssocID="{CC58641C-F608-A744-984A-5E914209DAA7}" presName="FiveNodes_3" presStyleLbl="node1" presStyleIdx="2" presStyleCnt="5">
        <dgm:presLayoutVars>
          <dgm:bulletEnabled val="1"/>
        </dgm:presLayoutVars>
      </dgm:prSet>
      <dgm:spPr/>
    </dgm:pt>
    <dgm:pt modelId="{878FD685-2AF8-E844-8EEE-6FED2045CDE0}" type="pres">
      <dgm:prSet presAssocID="{CC58641C-F608-A744-984A-5E914209DAA7}" presName="FiveNodes_4" presStyleLbl="node1" presStyleIdx="3" presStyleCnt="5">
        <dgm:presLayoutVars>
          <dgm:bulletEnabled val="1"/>
        </dgm:presLayoutVars>
      </dgm:prSet>
      <dgm:spPr/>
    </dgm:pt>
    <dgm:pt modelId="{32F516B2-8ACB-6D4B-A5FD-1D6A850182D8}" type="pres">
      <dgm:prSet presAssocID="{CC58641C-F608-A744-984A-5E914209DAA7}" presName="FiveNodes_5" presStyleLbl="node1" presStyleIdx="4" presStyleCnt="5">
        <dgm:presLayoutVars>
          <dgm:bulletEnabled val="1"/>
        </dgm:presLayoutVars>
      </dgm:prSet>
      <dgm:spPr/>
    </dgm:pt>
    <dgm:pt modelId="{46C1C8AA-BA82-414E-AF6A-EC5D59FA0440}" type="pres">
      <dgm:prSet presAssocID="{CC58641C-F608-A744-984A-5E914209DAA7}" presName="FiveConn_1-2" presStyleLbl="fgAccFollowNode1" presStyleIdx="0" presStyleCnt="4">
        <dgm:presLayoutVars>
          <dgm:bulletEnabled val="1"/>
        </dgm:presLayoutVars>
      </dgm:prSet>
      <dgm:spPr/>
    </dgm:pt>
    <dgm:pt modelId="{C2F6C2A9-76E7-4F46-A0FC-E57226BB8F0E}" type="pres">
      <dgm:prSet presAssocID="{CC58641C-F608-A744-984A-5E914209DAA7}" presName="FiveConn_2-3" presStyleLbl="fgAccFollowNode1" presStyleIdx="1" presStyleCnt="4">
        <dgm:presLayoutVars>
          <dgm:bulletEnabled val="1"/>
        </dgm:presLayoutVars>
      </dgm:prSet>
      <dgm:spPr/>
    </dgm:pt>
    <dgm:pt modelId="{761C4FEA-C453-E94F-835B-05332B364523}" type="pres">
      <dgm:prSet presAssocID="{CC58641C-F608-A744-984A-5E914209DAA7}" presName="FiveConn_3-4" presStyleLbl="fgAccFollowNode1" presStyleIdx="2" presStyleCnt="4">
        <dgm:presLayoutVars>
          <dgm:bulletEnabled val="1"/>
        </dgm:presLayoutVars>
      </dgm:prSet>
      <dgm:spPr/>
    </dgm:pt>
    <dgm:pt modelId="{402FDECA-39C1-3348-B7B2-734483DD3D47}" type="pres">
      <dgm:prSet presAssocID="{CC58641C-F608-A744-984A-5E914209DAA7}" presName="FiveConn_4-5" presStyleLbl="fgAccFollowNode1" presStyleIdx="3" presStyleCnt="4">
        <dgm:presLayoutVars>
          <dgm:bulletEnabled val="1"/>
        </dgm:presLayoutVars>
      </dgm:prSet>
      <dgm:spPr/>
    </dgm:pt>
    <dgm:pt modelId="{00E54BAF-655D-8044-931C-4165E3E29990}" type="pres">
      <dgm:prSet presAssocID="{CC58641C-F608-A744-984A-5E914209DAA7}" presName="FiveNodes_1_text" presStyleLbl="node1" presStyleIdx="4" presStyleCnt="5">
        <dgm:presLayoutVars>
          <dgm:bulletEnabled val="1"/>
        </dgm:presLayoutVars>
      </dgm:prSet>
      <dgm:spPr/>
    </dgm:pt>
    <dgm:pt modelId="{0DF7A911-CAFA-8842-B004-F44D89AA80CD}" type="pres">
      <dgm:prSet presAssocID="{CC58641C-F608-A744-984A-5E914209DAA7}" presName="FiveNodes_2_text" presStyleLbl="node1" presStyleIdx="4" presStyleCnt="5">
        <dgm:presLayoutVars>
          <dgm:bulletEnabled val="1"/>
        </dgm:presLayoutVars>
      </dgm:prSet>
      <dgm:spPr/>
    </dgm:pt>
    <dgm:pt modelId="{A6687A5F-29D4-5249-B4FE-9B91470BDFC0}" type="pres">
      <dgm:prSet presAssocID="{CC58641C-F608-A744-984A-5E914209DAA7}" presName="FiveNodes_3_text" presStyleLbl="node1" presStyleIdx="4" presStyleCnt="5">
        <dgm:presLayoutVars>
          <dgm:bulletEnabled val="1"/>
        </dgm:presLayoutVars>
      </dgm:prSet>
      <dgm:spPr/>
    </dgm:pt>
    <dgm:pt modelId="{1330BD25-FFC6-E540-B4B9-3A328671F607}" type="pres">
      <dgm:prSet presAssocID="{CC58641C-F608-A744-984A-5E914209DAA7}" presName="FiveNodes_4_text" presStyleLbl="node1" presStyleIdx="4" presStyleCnt="5">
        <dgm:presLayoutVars>
          <dgm:bulletEnabled val="1"/>
        </dgm:presLayoutVars>
      </dgm:prSet>
      <dgm:spPr/>
    </dgm:pt>
    <dgm:pt modelId="{A1E75DF5-8FD6-BF4D-B88A-E074F2F7FD06}" type="pres">
      <dgm:prSet presAssocID="{CC58641C-F608-A744-984A-5E914209DAA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6F944808-8DBD-804B-97EC-12D350B313A6}" srcId="{CC58641C-F608-A744-984A-5E914209DAA7}" destId="{5546877A-B12B-ED41-86A3-1CFAA28A1D46}" srcOrd="2" destOrd="0" parTransId="{127BC745-2748-C748-BF35-075625CB7EEF}" sibTransId="{D137EA70-D216-DD43-8C14-25108CE2832F}"/>
    <dgm:cxn modelId="{12EFF51D-2B17-334F-97AE-C209089988A6}" type="presOf" srcId="{BE922B9C-054A-DC43-98D1-01EAFF978326}" destId="{0DF7A911-CAFA-8842-B004-F44D89AA80CD}" srcOrd="1" destOrd="0" presId="urn:microsoft.com/office/officeart/2005/8/layout/vProcess5"/>
    <dgm:cxn modelId="{23FF252A-7B7B-884E-B94F-6A550BE2546A}" type="presOf" srcId="{5546877A-B12B-ED41-86A3-1CFAA28A1D46}" destId="{F44346A9-323F-F145-86BC-1B805FDEE4FA}" srcOrd="0" destOrd="0" presId="urn:microsoft.com/office/officeart/2005/8/layout/vProcess5"/>
    <dgm:cxn modelId="{29EE2C3B-8622-4041-862A-C8691F4D69A1}" srcId="{CC58641C-F608-A744-984A-5E914209DAA7}" destId="{EC4B69F5-4554-A84D-9D72-D29C576A4D7A}" srcOrd="3" destOrd="0" parTransId="{0F81C838-3CE4-7E4C-AC47-3DEB6BC5EF20}" sibTransId="{0151434F-DB23-9C47-913A-569C821D1619}"/>
    <dgm:cxn modelId="{02A61963-29A1-FC43-85BC-A49D64FCB4C3}" type="presOf" srcId="{CDE58811-232B-EA4A-87E9-7639C72104DC}" destId="{00E54BAF-655D-8044-931C-4165E3E29990}" srcOrd="1" destOrd="0" presId="urn:microsoft.com/office/officeart/2005/8/layout/vProcess5"/>
    <dgm:cxn modelId="{6AAAB073-3A47-2F4F-8B05-8D8EA2CCE04A}" srcId="{CC58641C-F608-A744-984A-5E914209DAA7}" destId="{CDE58811-232B-EA4A-87E9-7639C72104DC}" srcOrd="0" destOrd="0" parTransId="{40145932-09E7-5946-AF81-65D14A9573D3}" sibTransId="{B5A233AC-2858-4440-B586-782DCB1AED47}"/>
    <dgm:cxn modelId="{BD177F57-8CDB-814C-BEBE-359FE523617A}" type="presOf" srcId="{CDE58811-232B-EA4A-87E9-7639C72104DC}" destId="{9423ED98-FBC5-6D4B-83E8-321FB760310C}" srcOrd="0" destOrd="0" presId="urn:microsoft.com/office/officeart/2005/8/layout/vProcess5"/>
    <dgm:cxn modelId="{24646C7F-3005-4D4F-B442-429095A92447}" type="presOf" srcId="{B5A233AC-2858-4440-B586-782DCB1AED47}" destId="{46C1C8AA-BA82-414E-AF6A-EC5D59FA0440}" srcOrd="0" destOrd="0" presId="urn:microsoft.com/office/officeart/2005/8/layout/vProcess5"/>
    <dgm:cxn modelId="{1603B580-DE82-0D4A-B3D9-953BC6163AC5}" srcId="{CC58641C-F608-A744-984A-5E914209DAA7}" destId="{BE922B9C-054A-DC43-98D1-01EAFF978326}" srcOrd="1" destOrd="0" parTransId="{92B16AC3-CC01-944B-BE5D-854B51437F0C}" sibTransId="{1481EED3-667D-5442-AB5F-7E2C674F08CE}"/>
    <dgm:cxn modelId="{6F482A82-FE8B-1842-88C3-CC79F8B73D03}" type="presOf" srcId="{E2D4D92D-D979-0542-8A1E-9592D809D696}" destId="{A1E75DF5-8FD6-BF4D-B88A-E074F2F7FD06}" srcOrd="1" destOrd="0" presId="urn:microsoft.com/office/officeart/2005/8/layout/vProcess5"/>
    <dgm:cxn modelId="{5E81FBA3-4281-0342-8537-7A0F1004602C}" type="presOf" srcId="{BE922B9C-054A-DC43-98D1-01EAFF978326}" destId="{733E7F8C-97DA-9A43-8AB4-D604B21169E6}" srcOrd="0" destOrd="0" presId="urn:microsoft.com/office/officeart/2005/8/layout/vProcess5"/>
    <dgm:cxn modelId="{A7079EBB-ABB8-E64E-A8B9-9F7DBCDC6C90}" type="presOf" srcId="{D137EA70-D216-DD43-8C14-25108CE2832F}" destId="{761C4FEA-C453-E94F-835B-05332B364523}" srcOrd="0" destOrd="0" presId="urn:microsoft.com/office/officeart/2005/8/layout/vProcess5"/>
    <dgm:cxn modelId="{E8A298C2-74FC-D94B-BB07-15CCF62C261C}" type="presOf" srcId="{0151434F-DB23-9C47-913A-569C821D1619}" destId="{402FDECA-39C1-3348-B7B2-734483DD3D47}" srcOrd="0" destOrd="0" presId="urn:microsoft.com/office/officeart/2005/8/layout/vProcess5"/>
    <dgm:cxn modelId="{BA909FC4-E0A7-A94C-AF32-420B83AFCF78}" type="presOf" srcId="{1481EED3-667D-5442-AB5F-7E2C674F08CE}" destId="{C2F6C2A9-76E7-4F46-A0FC-E57226BB8F0E}" srcOrd="0" destOrd="0" presId="urn:microsoft.com/office/officeart/2005/8/layout/vProcess5"/>
    <dgm:cxn modelId="{B315DFC9-CF66-554B-9604-140EE2DD508C}" type="presOf" srcId="{EC4B69F5-4554-A84D-9D72-D29C576A4D7A}" destId="{878FD685-2AF8-E844-8EEE-6FED2045CDE0}" srcOrd="0" destOrd="0" presId="urn:microsoft.com/office/officeart/2005/8/layout/vProcess5"/>
    <dgm:cxn modelId="{3C2F47DD-F0F2-E548-87FF-132BE19DD1DF}" type="presOf" srcId="{5546877A-B12B-ED41-86A3-1CFAA28A1D46}" destId="{A6687A5F-29D4-5249-B4FE-9B91470BDFC0}" srcOrd="1" destOrd="0" presId="urn:microsoft.com/office/officeart/2005/8/layout/vProcess5"/>
    <dgm:cxn modelId="{198B88ED-E096-CD41-9FA7-E69C3A0765E4}" type="presOf" srcId="{E2D4D92D-D979-0542-8A1E-9592D809D696}" destId="{32F516B2-8ACB-6D4B-A5FD-1D6A850182D8}" srcOrd="0" destOrd="0" presId="urn:microsoft.com/office/officeart/2005/8/layout/vProcess5"/>
    <dgm:cxn modelId="{610F44F3-8AB4-D54C-B9CB-F0E6E15EF376}" type="presOf" srcId="{EC4B69F5-4554-A84D-9D72-D29C576A4D7A}" destId="{1330BD25-FFC6-E540-B4B9-3A328671F607}" srcOrd="1" destOrd="0" presId="urn:microsoft.com/office/officeart/2005/8/layout/vProcess5"/>
    <dgm:cxn modelId="{0F6B05FD-1DC7-8744-8604-DE7573A9FC0F}" srcId="{CC58641C-F608-A744-984A-5E914209DAA7}" destId="{E2D4D92D-D979-0542-8A1E-9592D809D696}" srcOrd="4" destOrd="0" parTransId="{96E47F3E-1BA6-BF46-BEB8-447A0388E949}" sibTransId="{B928D3EC-0680-EC4A-9005-9E501DA8A0F3}"/>
    <dgm:cxn modelId="{A6B786FE-142C-5840-836A-E4BFAF82EEF2}" type="presOf" srcId="{CC58641C-F608-A744-984A-5E914209DAA7}" destId="{BEB387C7-8376-DE43-B73F-6B97B11930B5}" srcOrd="0" destOrd="0" presId="urn:microsoft.com/office/officeart/2005/8/layout/vProcess5"/>
    <dgm:cxn modelId="{74E010B9-D2C9-984D-91A3-E18989479B92}" type="presParOf" srcId="{BEB387C7-8376-DE43-B73F-6B97B11930B5}" destId="{C4F28AD9-D547-1B47-9ED0-3CF3D1FE5548}" srcOrd="0" destOrd="0" presId="urn:microsoft.com/office/officeart/2005/8/layout/vProcess5"/>
    <dgm:cxn modelId="{EC67EEA1-23C1-824A-979B-927046AE0050}" type="presParOf" srcId="{BEB387C7-8376-DE43-B73F-6B97B11930B5}" destId="{9423ED98-FBC5-6D4B-83E8-321FB760310C}" srcOrd="1" destOrd="0" presId="urn:microsoft.com/office/officeart/2005/8/layout/vProcess5"/>
    <dgm:cxn modelId="{B70120B4-55FB-E742-895D-09D17E0BAF01}" type="presParOf" srcId="{BEB387C7-8376-DE43-B73F-6B97B11930B5}" destId="{733E7F8C-97DA-9A43-8AB4-D604B21169E6}" srcOrd="2" destOrd="0" presId="urn:microsoft.com/office/officeart/2005/8/layout/vProcess5"/>
    <dgm:cxn modelId="{25B72304-54A5-894D-A207-7DF83116CC1E}" type="presParOf" srcId="{BEB387C7-8376-DE43-B73F-6B97B11930B5}" destId="{F44346A9-323F-F145-86BC-1B805FDEE4FA}" srcOrd="3" destOrd="0" presId="urn:microsoft.com/office/officeart/2005/8/layout/vProcess5"/>
    <dgm:cxn modelId="{9DCBF4E2-61CA-D44D-B399-05F7BE5825F5}" type="presParOf" srcId="{BEB387C7-8376-DE43-B73F-6B97B11930B5}" destId="{878FD685-2AF8-E844-8EEE-6FED2045CDE0}" srcOrd="4" destOrd="0" presId="urn:microsoft.com/office/officeart/2005/8/layout/vProcess5"/>
    <dgm:cxn modelId="{273F137E-6C66-2C4D-B380-F369008E163F}" type="presParOf" srcId="{BEB387C7-8376-DE43-B73F-6B97B11930B5}" destId="{32F516B2-8ACB-6D4B-A5FD-1D6A850182D8}" srcOrd="5" destOrd="0" presId="urn:microsoft.com/office/officeart/2005/8/layout/vProcess5"/>
    <dgm:cxn modelId="{52334F8E-FF5A-5645-A213-4B47F7E77B22}" type="presParOf" srcId="{BEB387C7-8376-DE43-B73F-6B97B11930B5}" destId="{46C1C8AA-BA82-414E-AF6A-EC5D59FA0440}" srcOrd="6" destOrd="0" presId="urn:microsoft.com/office/officeart/2005/8/layout/vProcess5"/>
    <dgm:cxn modelId="{C64760E5-F9A6-6548-89B0-8893CB3C6856}" type="presParOf" srcId="{BEB387C7-8376-DE43-B73F-6B97B11930B5}" destId="{C2F6C2A9-76E7-4F46-A0FC-E57226BB8F0E}" srcOrd="7" destOrd="0" presId="urn:microsoft.com/office/officeart/2005/8/layout/vProcess5"/>
    <dgm:cxn modelId="{8519F053-0341-664D-997C-BDDE37F1F46F}" type="presParOf" srcId="{BEB387C7-8376-DE43-B73F-6B97B11930B5}" destId="{761C4FEA-C453-E94F-835B-05332B364523}" srcOrd="8" destOrd="0" presId="urn:microsoft.com/office/officeart/2005/8/layout/vProcess5"/>
    <dgm:cxn modelId="{860CCECC-FB17-0F40-9D0D-6FBE5AAF3FB8}" type="presParOf" srcId="{BEB387C7-8376-DE43-B73F-6B97B11930B5}" destId="{402FDECA-39C1-3348-B7B2-734483DD3D47}" srcOrd="9" destOrd="0" presId="urn:microsoft.com/office/officeart/2005/8/layout/vProcess5"/>
    <dgm:cxn modelId="{19DFFFD1-C3C5-324F-B573-5735E0AD6A0B}" type="presParOf" srcId="{BEB387C7-8376-DE43-B73F-6B97B11930B5}" destId="{00E54BAF-655D-8044-931C-4165E3E29990}" srcOrd="10" destOrd="0" presId="urn:microsoft.com/office/officeart/2005/8/layout/vProcess5"/>
    <dgm:cxn modelId="{595BDC85-63D3-4445-87A6-E8C85814B4FF}" type="presParOf" srcId="{BEB387C7-8376-DE43-B73F-6B97B11930B5}" destId="{0DF7A911-CAFA-8842-B004-F44D89AA80CD}" srcOrd="11" destOrd="0" presId="urn:microsoft.com/office/officeart/2005/8/layout/vProcess5"/>
    <dgm:cxn modelId="{19C363C8-2802-4F41-8F04-D02C720B7E5F}" type="presParOf" srcId="{BEB387C7-8376-DE43-B73F-6B97B11930B5}" destId="{A6687A5F-29D4-5249-B4FE-9B91470BDFC0}" srcOrd="12" destOrd="0" presId="urn:microsoft.com/office/officeart/2005/8/layout/vProcess5"/>
    <dgm:cxn modelId="{267DD4FE-5830-2341-B7B2-CC19DAFB1F92}" type="presParOf" srcId="{BEB387C7-8376-DE43-B73F-6B97B11930B5}" destId="{1330BD25-FFC6-E540-B4B9-3A328671F607}" srcOrd="13" destOrd="0" presId="urn:microsoft.com/office/officeart/2005/8/layout/vProcess5"/>
    <dgm:cxn modelId="{8B72DC0E-36E6-354B-B6AA-EC783E775B61}" type="presParOf" srcId="{BEB387C7-8376-DE43-B73F-6B97B11930B5}" destId="{A1E75DF5-8FD6-BF4D-B88A-E074F2F7FD0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AB4F41-10AD-4C76-B06E-E99134AFFE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C2AA1B-BD66-45CC-B051-416334C772D4}">
      <dgm:prSet/>
      <dgm:spPr>
        <a:solidFill>
          <a:srgbClr val="38BDB7"/>
        </a:solidFill>
      </dgm:spPr>
      <dgm:t>
        <a:bodyPr/>
        <a:lstStyle/>
        <a:p>
          <a:r>
            <a:rPr lang="en-GB" dirty="0"/>
            <a:t>Currently circa 82,000 people in Wales are  members of a credit union</a:t>
          </a:r>
          <a:endParaRPr lang="en-US" dirty="0"/>
        </a:p>
      </dgm:t>
    </dgm:pt>
    <dgm:pt modelId="{0D5F8D88-8B04-4850-8AED-A2E5C448A7FD}" type="parTrans" cxnId="{39F4EFAB-1438-471E-B095-1F0474316E01}">
      <dgm:prSet/>
      <dgm:spPr/>
      <dgm:t>
        <a:bodyPr/>
        <a:lstStyle/>
        <a:p>
          <a:endParaRPr lang="en-US"/>
        </a:p>
      </dgm:t>
    </dgm:pt>
    <dgm:pt modelId="{1B936F00-0F20-4FAD-AADB-3352F2D590A3}" type="sibTrans" cxnId="{39F4EFAB-1438-471E-B095-1F0474316E01}">
      <dgm:prSet/>
      <dgm:spPr/>
      <dgm:t>
        <a:bodyPr/>
        <a:lstStyle/>
        <a:p>
          <a:endParaRPr lang="en-US"/>
        </a:p>
      </dgm:t>
    </dgm:pt>
    <dgm:pt modelId="{8515286D-9ED1-45AA-B0C1-EDE8C3D87718}">
      <dgm:prSet/>
      <dgm:spPr>
        <a:solidFill>
          <a:srgbClr val="38BDB7"/>
        </a:solidFill>
      </dgm:spPr>
      <dgm:t>
        <a:bodyPr/>
        <a:lstStyle/>
        <a:p>
          <a:r>
            <a:rPr lang="en-GB" dirty="0"/>
            <a:t>Combined savings of £52m</a:t>
          </a:r>
          <a:endParaRPr lang="en-US" dirty="0"/>
        </a:p>
      </dgm:t>
    </dgm:pt>
    <dgm:pt modelId="{C70922CB-4E8A-4D20-AFEE-8F51E22E3C33}" type="parTrans" cxnId="{14461845-B838-4632-A366-A6342C3845EA}">
      <dgm:prSet/>
      <dgm:spPr/>
      <dgm:t>
        <a:bodyPr/>
        <a:lstStyle/>
        <a:p>
          <a:endParaRPr lang="en-US"/>
        </a:p>
      </dgm:t>
    </dgm:pt>
    <dgm:pt modelId="{534E926C-31F9-43B8-82E6-BC2B83B130F9}" type="sibTrans" cxnId="{14461845-B838-4632-A366-A6342C3845EA}">
      <dgm:prSet/>
      <dgm:spPr/>
      <dgm:t>
        <a:bodyPr/>
        <a:lstStyle/>
        <a:p>
          <a:endParaRPr lang="en-US"/>
        </a:p>
      </dgm:t>
    </dgm:pt>
    <dgm:pt modelId="{169412FB-E443-4865-BDEE-B4A81A9D6EFC}">
      <dgm:prSet/>
      <dgm:spPr>
        <a:solidFill>
          <a:srgbClr val="38BDB7"/>
        </a:solidFill>
      </dgm:spPr>
      <dgm:t>
        <a:bodyPr/>
        <a:lstStyle/>
        <a:p>
          <a:r>
            <a:rPr lang="en-GB" dirty="0"/>
            <a:t>Loans of £24.6m</a:t>
          </a:r>
          <a:endParaRPr lang="en-US" dirty="0"/>
        </a:p>
      </dgm:t>
    </dgm:pt>
    <dgm:pt modelId="{EC52BEF6-FD56-44F7-8AAC-020B9DCBE7DB}" type="parTrans" cxnId="{7A39FF1C-991C-45DE-8E4F-BBD032C060D9}">
      <dgm:prSet/>
      <dgm:spPr/>
      <dgm:t>
        <a:bodyPr/>
        <a:lstStyle/>
        <a:p>
          <a:endParaRPr lang="en-US"/>
        </a:p>
      </dgm:t>
    </dgm:pt>
    <dgm:pt modelId="{83007926-39CD-43D0-8AC3-8B333EA957F0}" type="sibTrans" cxnId="{7A39FF1C-991C-45DE-8E4F-BBD032C060D9}">
      <dgm:prSet/>
      <dgm:spPr/>
      <dgm:t>
        <a:bodyPr/>
        <a:lstStyle/>
        <a:p>
          <a:endParaRPr lang="en-US"/>
        </a:p>
      </dgm:t>
    </dgm:pt>
    <dgm:pt modelId="{59F3856E-0BF8-48F6-9CC9-5D3B7C4B7DC3}">
      <dgm:prSet/>
      <dgm:spPr>
        <a:solidFill>
          <a:srgbClr val="38BDB7"/>
        </a:solidFill>
      </dgm:spPr>
      <dgm:t>
        <a:bodyPr/>
        <a:lstStyle/>
        <a:p>
          <a:r>
            <a:rPr lang="en-GB" dirty="0"/>
            <a:t>Globally 217m people are credit union members</a:t>
          </a:r>
          <a:endParaRPr lang="en-US" dirty="0"/>
        </a:p>
      </dgm:t>
    </dgm:pt>
    <dgm:pt modelId="{A9455783-6FA4-4B6D-9C12-C06C03115F3A}" type="parTrans" cxnId="{45987B26-1908-4C54-B64F-D238FCAF2C5A}">
      <dgm:prSet/>
      <dgm:spPr/>
      <dgm:t>
        <a:bodyPr/>
        <a:lstStyle/>
        <a:p>
          <a:endParaRPr lang="en-US"/>
        </a:p>
      </dgm:t>
    </dgm:pt>
    <dgm:pt modelId="{7BCCDFE4-C92E-4161-B39F-E5011EEE8B02}" type="sibTrans" cxnId="{45987B26-1908-4C54-B64F-D238FCAF2C5A}">
      <dgm:prSet/>
      <dgm:spPr/>
      <dgm:t>
        <a:bodyPr/>
        <a:lstStyle/>
        <a:p>
          <a:endParaRPr lang="en-US"/>
        </a:p>
      </dgm:t>
    </dgm:pt>
    <dgm:pt modelId="{DE7295EB-B84D-4087-85F6-56EF12516E45}">
      <dgm:prSet/>
      <dgm:spPr>
        <a:solidFill>
          <a:srgbClr val="38BDB7"/>
        </a:solidFill>
      </dgm:spPr>
      <dgm:t>
        <a:bodyPr/>
        <a:lstStyle/>
        <a:p>
          <a:r>
            <a:rPr lang="en-GB" dirty="0"/>
            <a:t>Members are our only shareholders</a:t>
          </a:r>
          <a:endParaRPr lang="en-US" dirty="0"/>
        </a:p>
      </dgm:t>
    </dgm:pt>
    <dgm:pt modelId="{69C1CBC7-F736-4132-A6C0-E78A8F02BF94}" type="parTrans" cxnId="{C6E0A243-355B-4AF9-AE94-C7D3D0D4F0FD}">
      <dgm:prSet/>
      <dgm:spPr/>
      <dgm:t>
        <a:bodyPr/>
        <a:lstStyle/>
        <a:p>
          <a:endParaRPr lang="en-US"/>
        </a:p>
      </dgm:t>
    </dgm:pt>
    <dgm:pt modelId="{D7B09F67-464D-4CEA-B88D-D9B7F8BAF8F9}" type="sibTrans" cxnId="{C6E0A243-355B-4AF9-AE94-C7D3D0D4F0FD}">
      <dgm:prSet/>
      <dgm:spPr/>
      <dgm:t>
        <a:bodyPr/>
        <a:lstStyle/>
        <a:p>
          <a:endParaRPr lang="en-US"/>
        </a:p>
      </dgm:t>
    </dgm:pt>
    <dgm:pt modelId="{EDB98F41-BAF9-3E49-A41A-AF95CE6A4E39}" type="pres">
      <dgm:prSet presAssocID="{5EAB4F41-10AD-4C76-B06E-E99134AFFECE}" presName="linear" presStyleCnt="0">
        <dgm:presLayoutVars>
          <dgm:animLvl val="lvl"/>
          <dgm:resizeHandles val="exact"/>
        </dgm:presLayoutVars>
      </dgm:prSet>
      <dgm:spPr/>
    </dgm:pt>
    <dgm:pt modelId="{C46646A0-D035-2C4D-BA8A-BCEDB2832593}" type="pres">
      <dgm:prSet presAssocID="{BDC2AA1B-BD66-45CC-B051-416334C772D4}" presName="parentText" presStyleLbl="node1" presStyleIdx="0" presStyleCnt="5" custLinFactY="-62268" custLinFactNeighborX="-981" custLinFactNeighborY="-100000">
        <dgm:presLayoutVars>
          <dgm:chMax val="0"/>
          <dgm:bulletEnabled val="1"/>
        </dgm:presLayoutVars>
      </dgm:prSet>
      <dgm:spPr/>
    </dgm:pt>
    <dgm:pt modelId="{1F41D8D0-D6BF-0F42-9F3C-42B5ECBC81C9}" type="pres">
      <dgm:prSet presAssocID="{1B936F00-0F20-4FAD-AADB-3352F2D590A3}" presName="spacer" presStyleCnt="0"/>
      <dgm:spPr/>
    </dgm:pt>
    <dgm:pt modelId="{5A5CE69D-62AF-C645-AF68-1DEC95DA3A02}" type="pres">
      <dgm:prSet presAssocID="{8515286D-9ED1-45AA-B0C1-EDE8C3D8771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20AB77D-655D-E645-95BB-F3EE50E5AB76}" type="pres">
      <dgm:prSet presAssocID="{534E926C-31F9-43B8-82E6-BC2B83B130F9}" presName="spacer" presStyleCnt="0"/>
      <dgm:spPr/>
    </dgm:pt>
    <dgm:pt modelId="{BA64DBB2-2367-8E4D-9F24-1C2F38A803FE}" type="pres">
      <dgm:prSet presAssocID="{169412FB-E443-4865-BDEE-B4A81A9D6EF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2D3D082-3815-0D46-A025-F54F812FF54D}" type="pres">
      <dgm:prSet presAssocID="{83007926-39CD-43D0-8AC3-8B333EA957F0}" presName="spacer" presStyleCnt="0"/>
      <dgm:spPr/>
    </dgm:pt>
    <dgm:pt modelId="{D7B98935-C93C-DA47-88C7-CE937EB2B854}" type="pres">
      <dgm:prSet presAssocID="{59F3856E-0BF8-48F6-9CC9-5D3B7C4B7DC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4000486-6D08-FE46-BBC6-E93EB86BB087}" type="pres">
      <dgm:prSet presAssocID="{7BCCDFE4-C92E-4161-B39F-E5011EEE8B02}" presName="spacer" presStyleCnt="0"/>
      <dgm:spPr/>
    </dgm:pt>
    <dgm:pt modelId="{2605AAE8-DF70-4245-A908-AEE06EFD856F}" type="pres">
      <dgm:prSet presAssocID="{DE7295EB-B84D-4087-85F6-56EF12516E45}" presName="parentText" presStyleLbl="node1" presStyleIdx="4" presStyleCnt="5" custLinFactY="88947" custLinFactNeighborY="100000">
        <dgm:presLayoutVars>
          <dgm:chMax val="0"/>
          <dgm:bulletEnabled val="1"/>
        </dgm:presLayoutVars>
      </dgm:prSet>
      <dgm:spPr/>
    </dgm:pt>
  </dgm:ptLst>
  <dgm:cxnLst>
    <dgm:cxn modelId="{1033EC10-C8C5-2B41-8FB1-9CD2C3CA3312}" type="presOf" srcId="{BDC2AA1B-BD66-45CC-B051-416334C772D4}" destId="{C46646A0-D035-2C4D-BA8A-BCEDB2832593}" srcOrd="0" destOrd="0" presId="urn:microsoft.com/office/officeart/2005/8/layout/vList2"/>
    <dgm:cxn modelId="{7A39FF1C-991C-45DE-8E4F-BBD032C060D9}" srcId="{5EAB4F41-10AD-4C76-B06E-E99134AFFECE}" destId="{169412FB-E443-4865-BDEE-B4A81A9D6EFC}" srcOrd="2" destOrd="0" parTransId="{EC52BEF6-FD56-44F7-8AAC-020B9DCBE7DB}" sibTransId="{83007926-39CD-43D0-8AC3-8B333EA957F0}"/>
    <dgm:cxn modelId="{45987B26-1908-4C54-B64F-D238FCAF2C5A}" srcId="{5EAB4F41-10AD-4C76-B06E-E99134AFFECE}" destId="{59F3856E-0BF8-48F6-9CC9-5D3B7C4B7DC3}" srcOrd="3" destOrd="0" parTransId="{A9455783-6FA4-4B6D-9C12-C06C03115F3A}" sibTransId="{7BCCDFE4-C92E-4161-B39F-E5011EEE8B02}"/>
    <dgm:cxn modelId="{C6E0A243-355B-4AF9-AE94-C7D3D0D4F0FD}" srcId="{5EAB4F41-10AD-4C76-B06E-E99134AFFECE}" destId="{DE7295EB-B84D-4087-85F6-56EF12516E45}" srcOrd="4" destOrd="0" parTransId="{69C1CBC7-F736-4132-A6C0-E78A8F02BF94}" sibTransId="{D7B09F67-464D-4CEA-B88D-D9B7F8BAF8F9}"/>
    <dgm:cxn modelId="{14461845-B838-4632-A366-A6342C3845EA}" srcId="{5EAB4F41-10AD-4C76-B06E-E99134AFFECE}" destId="{8515286D-9ED1-45AA-B0C1-EDE8C3D87718}" srcOrd="1" destOrd="0" parTransId="{C70922CB-4E8A-4D20-AFEE-8F51E22E3C33}" sibTransId="{534E926C-31F9-43B8-82E6-BC2B83B130F9}"/>
    <dgm:cxn modelId="{700A9D45-FB6E-AB41-A7DA-5D4513BCAA5C}" type="presOf" srcId="{5EAB4F41-10AD-4C76-B06E-E99134AFFECE}" destId="{EDB98F41-BAF9-3E49-A41A-AF95CE6A4E39}" srcOrd="0" destOrd="0" presId="urn:microsoft.com/office/officeart/2005/8/layout/vList2"/>
    <dgm:cxn modelId="{8B97BA4C-4B53-604C-9CB0-5481E75915E3}" type="presOf" srcId="{DE7295EB-B84D-4087-85F6-56EF12516E45}" destId="{2605AAE8-DF70-4245-A908-AEE06EFD856F}" srcOrd="0" destOrd="0" presId="urn:microsoft.com/office/officeart/2005/8/layout/vList2"/>
    <dgm:cxn modelId="{718E849A-4233-6E47-A930-14E1FA688F31}" type="presOf" srcId="{169412FB-E443-4865-BDEE-B4A81A9D6EFC}" destId="{BA64DBB2-2367-8E4D-9F24-1C2F38A803FE}" srcOrd="0" destOrd="0" presId="urn:microsoft.com/office/officeart/2005/8/layout/vList2"/>
    <dgm:cxn modelId="{82CEB8A4-41A1-DF4C-9C93-D58A81B0EF49}" type="presOf" srcId="{59F3856E-0BF8-48F6-9CC9-5D3B7C4B7DC3}" destId="{D7B98935-C93C-DA47-88C7-CE937EB2B854}" srcOrd="0" destOrd="0" presId="urn:microsoft.com/office/officeart/2005/8/layout/vList2"/>
    <dgm:cxn modelId="{39F4EFAB-1438-471E-B095-1F0474316E01}" srcId="{5EAB4F41-10AD-4C76-B06E-E99134AFFECE}" destId="{BDC2AA1B-BD66-45CC-B051-416334C772D4}" srcOrd="0" destOrd="0" parTransId="{0D5F8D88-8B04-4850-8AED-A2E5C448A7FD}" sibTransId="{1B936F00-0F20-4FAD-AADB-3352F2D590A3}"/>
    <dgm:cxn modelId="{012A46B9-2EA5-8648-8304-046830A29783}" type="presOf" srcId="{8515286D-9ED1-45AA-B0C1-EDE8C3D87718}" destId="{5A5CE69D-62AF-C645-AF68-1DEC95DA3A02}" srcOrd="0" destOrd="0" presId="urn:microsoft.com/office/officeart/2005/8/layout/vList2"/>
    <dgm:cxn modelId="{7AACDF9F-A35F-6941-A236-954988D21524}" type="presParOf" srcId="{EDB98F41-BAF9-3E49-A41A-AF95CE6A4E39}" destId="{C46646A0-D035-2C4D-BA8A-BCEDB2832593}" srcOrd="0" destOrd="0" presId="urn:microsoft.com/office/officeart/2005/8/layout/vList2"/>
    <dgm:cxn modelId="{BDF5BE0B-9989-9147-AE9D-F8CFD320F072}" type="presParOf" srcId="{EDB98F41-BAF9-3E49-A41A-AF95CE6A4E39}" destId="{1F41D8D0-D6BF-0F42-9F3C-42B5ECBC81C9}" srcOrd="1" destOrd="0" presId="urn:microsoft.com/office/officeart/2005/8/layout/vList2"/>
    <dgm:cxn modelId="{665ECE39-6185-364F-A904-2650102D21B3}" type="presParOf" srcId="{EDB98F41-BAF9-3E49-A41A-AF95CE6A4E39}" destId="{5A5CE69D-62AF-C645-AF68-1DEC95DA3A02}" srcOrd="2" destOrd="0" presId="urn:microsoft.com/office/officeart/2005/8/layout/vList2"/>
    <dgm:cxn modelId="{63A44B71-714D-AE45-B731-2AA0734CA36C}" type="presParOf" srcId="{EDB98F41-BAF9-3E49-A41A-AF95CE6A4E39}" destId="{A20AB77D-655D-E645-95BB-F3EE50E5AB76}" srcOrd="3" destOrd="0" presId="urn:microsoft.com/office/officeart/2005/8/layout/vList2"/>
    <dgm:cxn modelId="{30AC3AB0-5C13-0A40-914C-AB45D6DB8FAB}" type="presParOf" srcId="{EDB98F41-BAF9-3E49-A41A-AF95CE6A4E39}" destId="{BA64DBB2-2367-8E4D-9F24-1C2F38A803FE}" srcOrd="4" destOrd="0" presId="urn:microsoft.com/office/officeart/2005/8/layout/vList2"/>
    <dgm:cxn modelId="{5BE90FA7-532B-B543-9C53-7AC608232034}" type="presParOf" srcId="{EDB98F41-BAF9-3E49-A41A-AF95CE6A4E39}" destId="{62D3D082-3815-0D46-A025-F54F812FF54D}" srcOrd="5" destOrd="0" presId="urn:microsoft.com/office/officeart/2005/8/layout/vList2"/>
    <dgm:cxn modelId="{6F2EA32D-CFED-D940-877B-41DBEBA0A835}" type="presParOf" srcId="{EDB98F41-BAF9-3E49-A41A-AF95CE6A4E39}" destId="{D7B98935-C93C-DA47-88C7-CE937EB2B854}" srcOrd="6" destOrd="0" presId="urn:microsoft.com/office/officeart/2005/8/layout/vList2"/>
    <dgm:cxn modelId="{67653311-0F66-6943-A60C-4ABEC6F1A8CD}" type="presParOf" srcId="{EDB98F41-BAF9-3E49-A41A-AF95CE6A4E39}" destId="{04000486-6D08-FE46-BBC6-E93EB86BB087}" srcOrd="7" destOrd="0" presId="urn:microsoft.com/office/officeart/2005/8/layout/vList2"/>
    <dgm:cxn modelId="{3CEFC620-D010-BD4A-9A5F-C4A9F62F517E}" type="presParOf" srcId="{EDB98F41-BAF9-3E49-A41A-AF95CE6A4E39}" destId="{2605AAE8-DF70-4245-A908-AEE06EFD856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ED38CC-2312-4E96-9A75-2E5235D954A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6BBDF8-F6F6-4D24-B935-C8A0D29F86E3}">
      <dgm:prSet/>
      <dgm:spPr/>
      <dgm:t>
        <a:bodyPr/>
        <a:lstStyle/>
        <a:p>
          <a:r>
            <a:rPr lang="en-US" dirty="0">
              <a:solidFill>
                <a:srgbClr val="293C98"/>
              </a:solidFill>
            </a:rPr>
            <a:t>Save or borrow direct from your salary.</a:t>
          </a:r>
        </a:p>
      </dgm:t>
    </dgm:pt>
    <dgm:pt modelId="{C4CBE0CD-D504-4357-B12B-4B8CD30D0D19}" type="parTrans" cxnId="{F871B4A5-31CC-4A67-98A6-A6731DA53535}">
      <dgm:prSet/>
      <dgm:spPr/>
      <dgm:t>
        <a:bodyPr/>
        <a:lstStyle/>
        <a:p>
          <a:endParaRPr lang="en-US"/>
        </a:p>
      </dgm:t>
    </dgm:pt>
    <dgm:pt modelId="{6E179481-C7CE-4B90-A876-C7491C0772DC}" type="sibTrans" cxnId="{F871B4A5-31CC-4A67-98A6-A6731DA53535}">
      <dgm:prSet/>
      <dgm:spPr/>
      <dgm:t>
        <a:bodyPr/>
        <a:lstStyle/>
        <a:p>
          <a:endParaRPr lang="en-US"/>
        </a:p>
      </dgm:t>
    </dgm:pt>
    <dgm:pt modelId="{7319C1B9-3835-48E4-8008-31EE39D6EEC4}">
      <dgm:prSet/>
      <dgm:spPr/>
      <dgm:t>
        <a:bodyPr/>
        <a:lstStyle/>
        <a:p>
          <a:r>
            <a:rPr lang="en-US" dirty="0">
              <a:solidFill>
                <a:srgbClr val="38BDB7"/>
              </a:solidFill>
            </a:rPr>
            <a:t>Save: Decide how much you want to save, it will be deducted (like pension or union deductions) at source and put in your savings account.</a:t>
          </a:r>
        </a:p>
      </dgm:t>
    </dgm:pt>
    <dgm:pt modelId="{8C011A16-18DD-40B4-A2EC-13ECC9656F3E}" type="parTrans" cxnId="{3DCA5217-FA96-4510-B29B-E932BA763382}">
      <dgm:prSet/>
      <dgm:spPr/>
      <dgm:t>
        <a:bodyPr/>
        <a:lstStyle/>
        <a:p>
          <a:endParaRPr lang="en-US"/>
        </a:p>
      </dgm:t>
    </dgm:pt>
    <dgm:pt modelId="{B29AE877-7FD3-4878-BDE3-730D95E0A0E9}" type="sibTrans" cxnId="{3DCA5217-FA96-4510-B29B-E932BA763382}">
      <dgm:prSet/>
      <dgm:spPr/>
      <dgm:t>
        <a:bodyPr/>
        <a:lstStyle/>
        <a:p>
          <a:endParaRPr lang="en-US"/>
        </a:p>
      </dgm:t>
    </dgm:pt>
    <dgm:pt modelId="{523F78F1-4A39-47F3-8360-9DB0EFE9C3DE}">
      <dgm:prSet/>
      <dgm:spPr/>
      <dgm:t>
        <a:bodyPr/>
        <a:lstStyle/>
        <a:p>
          <a:r>
            <a:rPr lang="en-US" dirty="0">
              <a:solidFill>
                <a:srgbClr val="293C98"/>
              </a:solidFill>
            </a:rPr>
            <a:t>Borrow: Apply for a loan and make payments direct from your salary, never missing a payment, so good for your credit score.</a:t>
          </a:r>
        </a:p>
      </dgm:t>
    </dgm:pt>
    <dgm:pt modelId="{6DDE5AE9-691E-4F53-A960-750D52F52961}" type="parTrans" cxnId="{D19E67CB-383D-4160-BF7C-742C8078A1BE}">
      <dgm:prSet/>
      <dgm:spPr/>
      <dgm:t>
        <a:bodyPr/>
        <a:lstStyle/>
        <a:p>
          <a:endParaRPr lang="en-US"/>
        </a:p>
      </dgm:t>
    </dgm:pt>
    <dgm:pt modelId="{21A95457-57E4-467A-8A22-13DB2A7C2A44}" type="sibTrans" cxnId="{D19E67CB-383D-4160-BF7C-742C8078A1BE}">
      <dgm:prSet/>
      <dgm:spPr/>
      <dgm:t>
        <a:bodyPr/>
        <a:lstStyle/>
        <a:p>
          <a:endParaRPr lang="en-US"/>
        </a:p>
      </dgm:t>
    </dgm:pt>
    <dgm:pt modelId="{F07F8AF1-A4D1-43A0-B775-E95B5FCFB538}">
      <dgm:prSet/>
      <dgm:spPr/>
      <dgm:t>
        <a:bodyPr/>
        <a:lstStyle/>
        <a:p>
          <a:r>
            <a:rPr lang="en-US" dirty="0">
              <a:solidFill>
                <a:srgbClr val="38BDB7"/>
              </a:solidFill>
            </a:rPr>
            <a:t>HR/ payroll will not know whether the deduction is for savings or loan repayment.</a:t>
          </a:r>
        </a:p>
      </dgm:t>
    </dgm:pt>
    <dgm:pt modelId="{C55E50C2-7008-48E6-8C47-CD472EE00F0D}" type="parTrans" cxnId="{53482FFC-5FAB-4E05-B866-421D351C157A}">
      <dgm:prSet/>
      <dgm:spPr/>
      <dgm:t>
        <a:bodyPr/>
        <a:lstStyle/>
        <a:p>
          <a:endParaRPr lang="en-US"/>
        </a:p>
      </dgm:t>
    </dgm:pt>
    <dgm:pt modelId="{27FF0853-FAF8-425C-BC0B-CCCE2C87D63E}" type="sibTrans" cxnId="{53482FFC-5FAB-4E05-B866-421D351C157A}">
      <dgm:prSet/>
      <dgm:spPr/>
      <dgm:t>
        <a:bodyPr/>
        <a:lstStyle/>
        <a:p>
          <a:endParaRPr lang="en-US"/>
        </a:p>
      </dgm:t>
    </dgm:pt>
    <dgm:pt modelId="{85075F53-1CDA-E74C-A565-65C4FA6E24E9}" type="pres">
      <dgm:prSet presAssocID="{3DED38CC-2312-4E96-9A75-2E5235D954A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F2EACB5-DAD7-684B-8CD4-6566C9F78932}" type="pres">
      <dgm:prSet presAssocID="{1A6BBDF8-F6F6-4D24-B935-C8A0D29F86E3}" presName="hierRoot1" presStyleCnt="0"/>
      <dgm:spPr/>
    </dgm:pt>
    <dgm:pt modelId="{865012C3-A56B-8E4D-ADF0-21181D12BB02}" type="pres">
      <dgm:prSet presAssocID="{1A6BBDF8-F6F6-4D24-B935-C8A0D29F86E3}" presName="composite" presStyleCnt="0"/>
      <dgm:spPr/>
    </dgm:pt>
    <dgm:pt modelId="{14DED038-2397-5A44-A1D5-95A267C4A3C8}" type="pres">
      <dgm:prSet presAssocID="{1A6BBDF8-F6F6-4D24-B935-C8A0D29F86E3}" presName="background" presStyleLbl="node0" presStyleIdx="0" presStyleCnt="4"/>
      <dgm:spPr>
        <a:solidFill>
          <a:srgbClr val="38BDB7"/>
        </a:solidFill>
      </dgm:spPr>
    </dgm:pt>
    <dgm:pt modelId="{7A51A72C-E666-1848-967B-DB836B7C23A8}" type="pres">
      <dgm:prSet presAssocID="{1A6BBDF8-F6F6-4D24-B935-C8A0D29F86E3}" presName="text" presStyleLbl="fgAcc0" presStyleIdx="0" presStyleCnt="4">
        <dgm:presLayoutVars>
          <dgm:chPref val="3"/>
        </dgm:presLayoutVars>
      </dgm:prSet>
      <dgm:spPr/>
    </dgm:pt>
    <dgm:pt modelId="{8A668399-6062-3148-AE1C-95A90F6AEBFB}" type="pres">
      <dgm:prSet presAssocID="{1A6BBDF8-F6F6-4D24-B935-C8A0D29F86E3}" presName="hierChild2" presStyleCnt="0"/>
      <dgm:spPr/>
    </dgm:pt>
    <dgm:pt modelId="{DE07A7D7-12EF-624C-9947-0D65E3808A31}" type="pres">
      <dgm:prSet presAssocID="{7319C1B9-3835-48E4-8008-31EE39D6EEC4}" presName="hierRoot1" presStyleCnt="0"/>
      <dgm:spPr/>
    </dgm:pt>
    <dgm:pt modelId="{EB1B3CAB-0A65-3E44-84BB-6B5F7ACC632A}" type="pres">
      <dgm:prSet presAssocID="{7319C1B9-3835-48E4-8008-31EE39D6EEC4}" presName="composite" presStyleCnt="0"/>
      <dgm:spPr/>
    </dgm:pt>
    <dgm:pt modelId="{51714F8C-516F-1A43-807D-A839F2DE0929}" type="pres">
      <dgm:prSet presAssocID="{7319C1B9-3835-48E4-8008-31EE39D6EEC4}" presName="background" presStyleLbl="node0" presStyleIdx="1" presStyleCnt="4"/>
      <dgm:spPr>
        <a:solidFill>
          <a:srgbClr val="293C98"/>
        </a:solidFill>
      </dgm:spPr>
    </dgm:pt>
    <dgm:pt modelId="{2FAF572D-A8E3-1247-99C2-BA7AF0BC2D20}" type="pres">
      <dgm:prSet presAssocID="{7319C1B9-3835-48E4-8008-31EE39D6EEC4}" presName="text" presStyleLbl="fgAcc0" presStyleIdx="1" presStyleCnt="4">
        <dgm:presLayoutVars>
          <dgm:chPref val="3"/>
        </dgm:presLayoutVars>
      </dgm:prSet>
      <dgm:spPr/>
    </dgm:pt>
    <dgm:pt modelId="{17D9B739-BF36-7F4D-A2CE-8E80EE97D5B0}" type="pres">
      <dgm:prSet presAssocID="{7319C1B9-3835-48E4-8008-31EE39D6EEC4}" presName="hierChild2" presStyleCnt="0"/>
      <dgm:spPr/>
    </dgm:pt>
    <dgm:pt modelId="{4D7091D8-4773-3D41-A3AD-0C2841EBBE32}" type="pres">
      <dgm:prSet presAssocID="{523F78F1-4A39-47F3-8360-9DB0EFE9C3DE}" presName="hierRoot1" presStyleCnt="0"/>
      <dgm:spPr/>
    </dgm:pt>
    <dgm:pt modelId="{5E75EA15-90FF-C54E-B76D-9AC2C05D4377}" type="pres">
      <dgm:prSet presAssocID="{523F78F1-4A39-47F3-8360-9DB0EFE9C3DE}" presName="composite" presStyleCnt="0"/>
      <dgm:spPr/>
    </dgm:pt>
    <dgm:pt modelId="{8346DCC8-F851-C349-A961-0F4806CBA7C3}" type="pres">
      <dgm:prSet presAssocID="{523F78F1-4A39-47F3-8360-9DB0EFE9C3DE}" presName="background" presStyleLbl="node0" presStyleIdx="2" presStyleCnt="4"/>
      <dgm:spPr>
        <a:solidFill>
          <a:srgbClr val="38BDB7"/>
        </a:solidFill>
      </dgm:spPr>
    </dgm:pt>
    <dgm:pt modelId="{2E4CD44C-2195-0445-8949-F9E6FBCC84AF}" type="pres">
      <dgm:prSet presAssocID="{523F78F1-4A39-47F3-8360-9DB0EFE9C3DE}" presName="text" presStyleLbl="fgAcc0" presStyleIdx="2" presStyleCnt="4">
        <dgm:presLayoutVars>
          <dgm:chPref val="3"/>
        </dgm:presLayoutVars>
      </dgm:prSet>
      <dgm:spPr/>
    </dgm:pt>
    <dgm:pt modelId="{E5026047-BD14-ED4D-8A40-5989B28888BF}" type="pres">
      <dgm:prSet presAssocID="{523F78F1-4A39-47F3-8360-9DB0EFE9C3DE}" presName="hierChild2" presStyleCnt="0"/>
      <dgm:spPr/>
    </dgm:pt>
    <dgm:pt modelId="{C9F6B147-9818-524B-97C1-670B9EF8927D}" type="pres">
      <dgm:prSet presAssocID="{F07F8AF1-A4D1-43A0-B775-E95B5FCFB538}" presName="hierRoot1" presStyleCnt="0"/>
      <dgm:spPr/>
    </dgm:pt>
    <dgm:pt modelId="{7D915170-9B4A-A445-BC9D-2AFE48C5B081}" type="pres">
      <dgm:prSet presAssocID="{F07F8AF1-A4D1-43A0-B775-E95B5FCFB538}" presName="composite" presStyleCnt="0"/>
      <dgm:spPr/>
    </dgm:pt>
    <dgm:pt modelId="{D027DA17-826E-5C4B-BFE7-26ECD9197138}" type="pres">
      <dgm:prSet presAssocID="{F07F8AF1-A4D1-43A0-B775-E95B5FCFB538}" presName="background" presStyleLbl="node0" presStyleIdx="3" presStyleCnt="4"/>
      <dgm:spPr>
        <a:solidFill>
          <a:srgbClr val="293C98"/>
        </a:solidFill>
      </dgm:spPr>
    </dgm:pt>
    <dgm:pt modelId="{096F0B75-AAFA-6242-824F-F579C3B680DA}" type="pres">
      <dgm:prSet presAssocID="{F07F8AF1-A4D1-43A0-B775-E95B5FCFB538}" presName="text" presStyleLbl="fgAcc0" presStyleIdx="3" presStyleCnt="4">
        <dgm:presLayoutVars>
          <dgm:chPref val="3"/>
        </dgm:presLayoutVars>
      </dgm:prSet>
      <dgm:spPr/>
    </dgm:pt>
    <dgm:pt modelId="{D0D4DF0B-6D09-3847-A9F2-7B66C9326EC0}" type="pres">
      <dgm:prSet presAssocID="{F07F8AF1-A4D1-43A0-B775-E95B5FCFB538}" presName="hierChild2" presStyleCnt="0"/>
      <dgm:spPr/>
    </dgm:pt>
  </dgm:ptLst>
  <dgm:cxnLst>
    <dgm:cxn modelId="{3DCA5217-FA96-4510-B29B-E932BA763382}" srcId="{3DED38CC-2312-4E96-9A75-2E5235D954AF}" destId="{7319C1B9-3835-48E4-8008-31EE39D6EEC4}" srcOrd="1" destOrd="0" parTransId="{8C011A16-18DD-40B4-A2EC-13ECC9656F3E}" sibTransId="{B29AE877-7FD3-4878-BDE3-730D95E0A0E9}"/>
    <dgm:cxn modelId="{2FDDA42D-CF89-D647-A943-71B9A6064FB9}" type="presOf" srcId="{1A6BBDF8-F6F6-4D24-B935-C8A0D29F86E3}" destId="{7A51A72C-E666-1848-967B-DB836B7C23A8}" srcOrd="0" destOrd="0" presId="urn:microsoft.com/office/officeart/2005/8/layout/hierarchy1"/>
    <dgm:cxn modelId="{E9BD8E34-C3EE-9F4C-99D6-FE6EC43AD3DE}" type="presOf" srcId="{3DED38CC-2312-4E96-9A75-2E5235D954AF}" destId="{85075F53-1CDA-E74C-A565-65C4FA6E24E9}" srcOrd="0" destOrd="0" presId="urn:microsoft.com/office/officeart/2005/8/layout/hierarchy1"/>
    <dgm:cxn modelId="{4E500B4B-6E79-CC49-86C8-12124CD02275}" type="presOf" srcId="{7319C1B9-3835-48E4-8008-31EE39D6EEC4}" destId="{2FAF572D-A8E3-1247-99C2-BA7AF0BC2D20}" srcOrd="0" destOrd="0" presId="urn:microsoft.com/office/officeart/2005/8/layout/hierarchy1"/>
    <dgm:cxn modelId="{F871B4A5-31CC-4A67-98A6-A6731DA53535}" srcId="{3DED38CC-2312-4E96-9A75-2E5235D954AF}" destId="{1A6BBDF8-F6F6-4D24-B935-C8A0D29F86E3}" srcOrd="0" destOrd="0" parTransId="{C4CBE0CD-D504-4357-B12B-4B8CD30D0D19}" sibTransId="{6E179481-C7CE-4B90-A876-C7491C0772DC}"/>
    <dgm:cxn modelId="{E2766BB6-F050-ED4F-AE30-2E694803368D}" type="presOf" srcId="{523F78F1-4A39-47F3-8360-9DB0EFE9C3DE}" destId="{2E4CD44C-2195-0445-8949-F9E6FBCC84AF}" srcOrd="0" destOrd="0" presId="urn:microsoft.com/office/officeart/2005/8/layout/hierarchy1"/>
    <dgm:cxn modelId="{D19E67CB-383D-4160-BF7C-742C8078A1BE}" srcId="{3DED38CC-2312-4E96-9A75-2E5235D954AF}" destId="{523F78F1-4A39-47F3-8360-9DB0EFE9C3DE}" srcOrd="2" destOrd="0" parTransId="{6DDE5AE9-691E-4F53-A960-750D52F52961}" sibTransId="{21A95457-57E4-467A-8A22-13DB2A7C2A44}"/>
    <dgm:cxn modelId="{33E751F8-809A-5740-8774-ABB4D30C9CA9}" type="presOf" srcId="{F07F8AF1-A4D1-43A0-B775-E95B5FCFB538}" destId="{096F0B75-AAFA-6242-824F-F579C3B680DA}" srcOrd="0" destOrd="0" presId="urn:microsoft.com/office/officeart/2005/8/layout/hierarchy1"/>
    <dgm:cxn modelId="{53482FFC-5FAB-4E05-B866-421D351C157A}" srcId="{3DED38CC-2312-4E96-9A75-2E5235D954AF}" destId="{F07F8AF1-A4D1-43A0-B775-E95B5FCFB538}" srcOrd="3" destOrd="0" parTransId="{C55E50C2-7008-48E6-8C47-CD472EE00F0D}" sibTransId="{27FF0853-FAF8-425C-BC0B-CCCE2C87D63E}"/>
    <dgm:cxn modelId="{A141E617-3B74-1F4A-8EBF-4CDBE3045A13}" type="presParOf" srcId="{85075F53-1CDA-E74C-A565-65C4FA6E24E9}" destId="{5F2EACB5-DAD7-684B-8CD4-6566C9F78932}" srcOrd="0" destOrd="0" presId="urn:microsoft.com/office/officeart/2005/8/layout/hierarchy1"/>
    <dgm:cxn modelId="{382798D3-6A0E-F344-A1D6-BB5801B653FC}" type="presParOf" srcId="{5F2EACB5-DAD7-684B-8CD4-6566C9F78932}" destId="{865012C3-A56B-8E4D-ADF0-21181D12BB02}" srcOrd="0" destOrd="0" presId="urn:microsoft.com/office/officeart/2005/8/layout/hierarchy1"/>
    <dgm:cxn modelId="{691EC379-CD87-3B49-815D-34FF9B609F4C}" type="presParOf" srcId="{865012C3-A56B-8E4D-ADF0-21181D12BB02}" destId="{14DED038-2397-5A44-A1D5-95A267C4A3C8}" srcOrd="0" destOrd="0" presId="urn:microsoft.com/office/officeart/2005/8/layout/hierarchy1"/>
    <dgm:cxn modelId="{9211E8C0-2D0E-0440-85B2-1F827E5B8DBB}" type="presParOf" srcId="{865012C3-A56B-8E4D-ADF0-21181D12BB02}" destId="{7A51A72C-E666-1848-967B-DB836B7C23A8}" srcOrd="1" destOrd="0" presId="urn:microsoft.com/office/officeart/2005/8/layout/hierarchy1"/>
    <dgm:cxn modelId="{7284CBCF-9BEE-4647-BB48-F2299C94E21F}" type="presParOf" srcId="{5F2EACB5-DAD7-684B-8CD4-6566C9F78932}" destId="{8A668399-6062-3148-AE1C-95A90F6AEBFB}" srcOrd="1" destOrd="0" presId="urn:microsoft.com/office/officeart/2005/8/layout/hierarchy1"/>
    <dgm:cxn modelId="{CE509A56-5A46-0146-9AA7-DFAA0CDBB5F7}" type="presParOf" srcId="{85075F53-1CDA-E74C-A565-65C4FA6E24E9}" destId="{DE07A7D7-12EF-624C-9947-0D65E3808A31}" srcOrd="1" destOrd="0" presId="urn:microsoft.com/office/officeart/2005/8/layout/hierarchy1"/>
    <dgm:cxn modelId="{FFB271BE-902A-5B40-B22B-ED46C282A4AF}" type="presParOf" srcId="{DE07A7D7-12EF-624C-9947-0D65E3808A31}" destId="{EB1B3CAB-0A65-3E44-84BB-6B5F7ACC632A}" srcOrd="0" destOrd="0" presId="urn:microsoft.com/office/officeart/2005/8/layout/hierarchy1"/>
    <dgm:cxn modelId="{6F6F6A80-A41C-024D-82E1-0DFB0E339D0D}" type="presParOf" srcId="{EB1B3CAB-0A65-3E44-84BB-6B5F7ACC632A}" destId="{51714F8C-516F-1A43-807D-A839F2DE0929}" srcOrd="0" destOrd="0" presId="urn:microsoft.com/office/officeart/2005/8/layout/hierarchy1"/>
    <dgm:cxn modelId="{A41E973B-EEDF-1D43-B787-4ED9A6BFDBEB}" type="presParOf" srcId="{EB1B3CAB-0A65-3E44-84BB-6B5F7ACC632A}" destId="{2FAF572D-A8E3-1247-99C2-BA7AF0BC2D20}" srcOrd="1" destOrd="0" presId="urn:microsoft.com/office/officeart/2005/8/layout/hierarchy1"/>
    <dgm:cxn modelId="{6C4FA16D-293F-B547-ACB1-3641132A25F7}" type="presParOf" srcId="{DE07A7D7-12EF-624C-9947-0D65E3808A31}" destId="{17D9B739-BF36-7F4D-A2CE-8E80EE97D5B0}" srcOrd="1" destOrd="0" presId="urn:microsoft.com/office/officeart/2005/8/layout/hierarchy1"/>
    <dgm:cxn modelId="{F54649CF-5933-A14D-87F8-6FB4CCA80945}" type="presParOf" srcId="{85075F53-1CDA-E74C-A565-65C4FA6E24E9}" destId="{4D7091D8-4773-3D41-A3AD-0C2841EBBE32}" srcOrd="2" destOrd="0" presId="urn:microsoft.com/office/officeart/2005/8/layout/hierarchy1"/>
    <dgm:cxn modelId="{6EC465E4-0B21-9E47-A5DD-483088CBC526}" type="presParOf" srcId="{4D7091D8-4773-3D41-A3AD-0C2841EBBE32}" destId="{5E75EA15-90FF-C54E-B76D-9AC2C05D4377}" srcOrd="0" destOrd="0" presId="urn:microsoft.com/office/officeart/2005/8/layout/hierarchy1"/>
    <dgm:cxn modelId="{2094B4ED-545F-C94A-B914-BB68EBFD71E1}" type="presParOf" srcId="{5E75EA15-90FF-C54E-B76D-9AC2C05D4377}" destId="{8346DCC8-F851-C349-A961-0F4806CBA7C3}" srcOrd="0" destOrd="0" presId="urn:microsoft.com/office/officeart/2005/8/layout/hierarchy1"/>
    <dgm:cxn modelId="{1F67697C-C0F2-1E43-AE48-630490E9B42C}" type="presParOf" srcId="{5E75EA15-90FF-C54E-B76D-9AC2C05D4377}" destId="{2E4CD44C-2195-0445-8949-F9E6FBCC84AF}" srcOrd="1" destOrd="0" presId="urn:microsoft.com/office/officeart/2005/8/layout/hierarchy1"/>
    <dgm:cxn modelId="{B135CAD5-BA67-6A41-84CC-2010C02F9B72}" type="presParOf" srcId="{4D7091D8-4773-3D41-A3AD-0C2841EBBE32}" destId="{E5026047-BD14-ED4D-8A40-5989B28888BF}" srcOrd="1" destOrd="0" presId="urn:microsoft.com/office/officeart/2005/8/layout/hierarchy1"/>
    <dgm:cxn modelId="{C15782F9-9DCB-F440-B76F-87787B714911}" type="presParOf" srcId="{85075F53-1CDA-E74C-A565-65C4FA6E24E9}" destId="{C9F6B147-9818-524B-97C1-670B9EF8927D}" srcOrd="3" destOrd="0" presId="urn:microsoft.com/office/officeart/2005/8/layout/hierarchy1"/>
    <dgm:cxn modelId="{14B007B7-59B3-204F-B22F-A00BB429EDEB}" type="presParOf" srcId="{C9F6B147-9818-524B-97C1-670B9EF8927D}" destId="{7D915170-9B4A-A445-BC9D-2AFE48C5B081}" srcOrd="0" destOrd="0" presId="urn:microsoft.com/office/officeart/2005/8/layout/hierarchy1"/>
    <dgm:cxn modelId="{D83715FF-0A39-2941-8DA7-B4FE5F783411}" type="presParOf" srcId="{7D915170-9B4A-A445-BC9D-2AFE48C5B081}" destId="{D027DA17-826E-5C4B-BFE7-26ECD9197138}" srcOrd="0" destOrd="0" presId="urn:microsoft.com/office/officeart/2005/8/layout/hierarchy1"/>
    <dgm:cxn modelId="{E4F035F5-F900-0440-88DB-11B82E54C9F3}" type="presParOf" srcId="{7D915170-9B4A-A445-BC9D-2AFE48C5B081}" destId="{096F0B75-AAFA-6242-824F-F579C3B680DA}" srcOrd="1" destOrd="0" presId="urn:microsoft.com/office/officeart/2005/8/layout/hierarchy1"/>
    <dgm:cxn modelId="{92432ECC-61D6-AE4D-925C-5811C3744D94}" type="presParOf" srcId="{C9F6B147-9818-524B-97C1-670B9EF8927D}" destId="{D0D4DF0B-6D09-3847-A9F2-7B66C9326EC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AB4F41-10AD-4C76-B06E-E99134AFFE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B98F41-BAF9-3E49-A41A-AF95CE6A4E39}" type="pres">
      <dgm:prSet presAssocID="{5EAB4F41-10AD-4C76-B06E-E99134AFFECE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700A9D45-FB6E-AB41-A7DA-5D4513BCAA5C}" type="presOf" srcId="{5EAB4F41-10AD-4C76-B06E-E99134AFFECE}" destId="{EDB98F41-BAF9-3E49-A41A-AF95CE6A4E3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8E03D-1CEF-BC4E-BBCE-AE42AA993DC3}">
      <dsp:nvSpPr>
        <dsp:cNvPr id="0" name=""/>
        <dsp:cNvSpPr/>
      </dsp:nvSpPr>
      <dsp:spPr>
        <a:xfrm>
          <a:off x="483" y="346784"/>
          <a:ext cx="1885463" cy="1131278"/>
        </a:xfrm>
        <a:prstGeom prst="rect">
          <a:avLst/>
        </a:prstGeom>
        <a:solidFill>
          <a:srgbClr val="38BDB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Member owned financial co-operatives</a:t>
          </a:r>
          <a:endParaRPr lang="en-US" sz="1700" b="1" kern="1200" dirty="0"/>
        </a:p>
      </dsp:txBody>
      <dsp:txXfrm>
        <a:off x="483" y="346784"/>
        <a:ext cx="1885463" cy="1131278"/>
      </dsp:txXfrm>
    </dsp:sp>
    <dsp:sp modelId="{5DB5DAE6-AA51-9842-B58E-6A534AAEC032}">
      <dsp:nvSpPr>
        <dsp:cNvPr id="0" name=""/>
        <dsp:cNvSpPr/>
      </dsp:nvSpPr>
      <dsp:spPr>
        <a:xfrm>
          <a:off x="2074493" y="346784"/>
          <a:ext cx="1885463" cy="1131278"/>
        </a:xfrm>
        <a:prstGeom prst="rect">
          <a:avLst/>
        </a:prstGeom>
        <a:solidFill>
          <a:srgbClr val="38BDB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Providing savings and affordable loans</a:t>
          </a:r>
          <a:endParaRPr lang="en-US" sz="1700" b="1" kern="1200" dirty="0"/>
        </a:p>
      </dsp:txBody>
      <dsp:txXfrm>
        <a:off x="2074493" y="346784"/>
        <a:ext cx="1885463" cy="1131278"/>
      </dsp:txXfrm>
    </dsp:sp>
    <dsp:sp modelId="{D7421702-30A1-8D4E-BAD5-96FA75B21F8C}">
      <dsp:nvSpPr>
        <dsp:cNvPr id="0" name=""/>
        <dsp:cNvSpPr/>
      </dsp:nvSpPr>
      <dsp:spPr>
        <a:xfrm>
          <a:off x="483" y="1666608"/>
          <a:ext cx="1885463" cy="1131278"/>
        </a:xfrm>
        <a:prstGeom prst="rect">
          <a:avLst/>
        </a:prstGeom>
        <a:solidFill>
          <a:srgbClr val="38BDB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Not-for-profit</a:t>
          </a:r>
          <a:endParaRPr lang="en-US" sz="1700" b="1" kern="1200" dirty="0"/>
        </a:p>
      </dsp:txBody>
      <dsp:txXfrm>
        <a:off x="483" y="1666608"/>
        <a:ext cx="1885463" cy="1131278"/>
      </dsp:txXfrm>
    </dsp:sp>
    <dsp:sp modelId="{753A9101-E08B-F64F-ACDF-B0EFDB0AB87D}">
      <dsp:nvSpPr>
        <dsp:cNvPr id="0" name=""/>
        <dsp:cNvSpPr/>
      </dsp:nvSpPr>
      <dsp:spPr>
        <a:xfrm>
          <a:off x="2074493" y="1666608"/>
          <a:ext cx="1885463" cy="1131278"/>
        </a:xfrm>
        <a:prstGeom prst="rect">
          <a:avLst/>
        </a:prstGeom>
        <a:solidFill>
          <a:srgbClr val="38BDB7"/>
        </a:solidFill>
        <a:ln>
          <a:solidFill>
            <a:srgbClr val="38BDB7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Promoting financial health of members</a:t>
          </a:r>
          <a:endParaRPr lang="en-US" sz="1700" b="1" kern="1200" dirty="0"/>
        </a:p>
      </dsp:txBody>
      <dsp:txXfrm>
        <a:off x="2074493" y="1666608"/>
        <a:ext cx="1885463" cy="1131278"/>
      </dsp:txXfrm>
    </dsp:sp>
    <dsp:sp modelId="{6F40A483-0A08-254C-B444-8EDB5635FC9E}">
      <dsp:nvSpPr>
        <dsp:cNvPr id="0" name=""/>
        <dsp:cNvSpPr/>
      </dsp:nvSpPr>
      <dsp:spPr>
        <a:xfrm>
          <a:off x="483" y="2986433"/>
          <a:ext cx="1885463" cy="1131278"/>
        </a:xfrm>
        <a:prstGeom prst="rect">
          <a:avLst/>
        </a:prstGeom>
        <a:solidFill>
          <a:srgbClr val="38BDB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FCA/PRA regulated and member savings protected</a:t>
          </a:r>
          <a:endParaRPr lang="en-US" sz="1700" b="1" kern="1200" dirty="0"/>
        </a:p>
      </dsp:txBody>
      <dsp:txXfrm>
        <a:off x="483" y="2986433"/>
        <a:ext cx="1885463" cy="1131278"/>
      </dsp:txXfrm>
    </dsp:sp>
    <dsp:sp modelId="{92A74AED-F701-1A45-8B13-5AC0D68F3AAD}">
      <dsp:nvSpPr>
        <dsp:cNvPr id="0" name=""/>
        <dsp:cNvSpPr/>
      </dsp:nvSpPr>
      <dsp:spPr>
        <a:xfrm>
          <a:off x="2074493" y="2986433"/>
          <a:ext cx="1885463" cy="1131278"/>
        </a:xfrm>
        <a:prstGeom prst="rect">
          <a:avLst/>
        </a:prstGeom>
        <a:solidFill>
          <a:srgbClr val="38BDB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Providing services in partnership with schools, local authorities etc.</a:t>
          </a:r>
          <a:endParaRPr lang="en-US" sz="1700" b="1" kern="1200" dirty="0"/>
        </a:p>
      </dsp:txBody>
      <dsp:txXfrm>
        <a:off x="2074493" y="2986433"/>
        <a:ext cx="1885463" cy="1131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3ED98-FBC5-6D4B-83E8-321FB760310C}">
      <dsp:nvSpPr>
        <dsp:cNvPr id="0" name=""/>
        <dsp:cNvSpPr/>
      </dsp:nvSpPr>
      <dsp:spPr>
        <a:xfrm>
          <a:off x="0" y="0"/>
          <a:ext cx="3437661" cy="777686"/>
        </a:xfrm>
        <a:prstGeom prst="roundRect">
          <a:avLst>
            <a:gd name="adj" fmla="val 10000"/>
          </a:avLst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Members save</a:t>
          </a:r>
        </a:p>
      </dsp:txBody>
      <dsp:txXfrm>
        <a:off x="22778" y="22778"/>
        <a:ext cx="2507487" cy="732130"/>
      </dsp:txXfrm>
    </dsp:sp>
    <dsp:sp modelId="{733E7F8C-97DA-9A43-8AB4-D604B21169E6}">
      <dsp:nvSpPr>
        <dsp:cNvPr id="0" name=""/>
        <dsp:cNvSpPr/>
      </dsp:nvSpPr>
      <dsp:spPr>
        <a:xfrm>
          <a:off x="256708" y="885698"/>
          <a:ext cx="3437661" cy="777686"/>
        </a:xfrm>
        <a:prstGeom prst="roundRect">
          <a:avLst>
            <a:gd name="adj" fmla="val 10000"/>
          </a:avLst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Loans to members</a:t>
          </a:r>
        </a:p>
      </dsp:txBody>
      <dsp:txXfrm>
        <a:off x="279486" y="908476"/>
        <a:ext cx="2629901" cy="732130"/>
      </dsp:txXfrm>
    </dsp:sp>
    <dsp:sp modelId="{F44346A9-323F-F145-86BC-1B805FDEE4FA}">
      <dsp:nvSpPr>
        <dsp:cNvPr id="0" name=""/>
        <dsp:cNvSpPr/>
      </dsp:nvSpPr>
      <dsp:spPr>
        <a:xfrm>
          <a:off x="513417" y="1771396"/>
          <a:ext cx="3437661" cy="777686"/>
        </a:xfrm>
        <a:prstGeom prst="roundRect">
          <a:avLst>
            <a:gd name="adj" fmla="val 10000"/>
          </a:avLst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Interest from loans pays generates surplus</a:t>
          </a:r>
        </a:p>
      </dsp:txBody>
      <dsp:txXfrm>
        <a:off x="536195" y="1794174"/>
        <a:ext cx="2629901" cy="732130"/>
      </dsp:txXfrm>
    </dsp:sp>
    <dsp:sp modelId="{878FD685-2AF8-E844-8EEE-6FED2045CDE0}">
      <dsp:nvSpPr>
        <dsp:cNvPr id="0" name=""/>
        <dsp:cNvSpPr/>
      </dsp:nvSpPr>
      <dsp:spPr>
        <a:xfrm>
          <a:off x="770125" y="2657095"/>
          <a:ext cx="3437661" cy="777686"/>
        </a:xfrm>
        <a:prstGeom prst="roundRect">
          <a:avLst>
            <a:gd name="adj" fmla="val 10000"/>
          </a:avLst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Minus running costs</a:t>
          </a:r>
        </a:p>
      </dsp:txBody>
      <dsp:txXfrm>
        <a:off x="792903" y="2679873"/>
        <a:ext cx="2629901" cy="732130"/>
      </dsp:txXfrm>
    </dsp:sp>
    <dsp:sp modelId="{32F516B2-8ACB-6D4B-A5FD-1D6A850182D8}">
      <dsp:nvSpPr>
        <dsp:cNvPr id="0" name=""/>
        <dsp:cNvSpPr/>
      </dsp:nvSpPr>
      <dsp:spPr>
        <a:xfrm>
          <a:off x="1026834" y="3542793"/>
          <a:ext cx="3437661" cy="777686"/>
        </a:xfrm>
        <a:prstGeom prst="roundRect">
          <a:avLst>
            <a:gd name="adj" fmla="val 10000"/>
          </a:avLst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Excess surplus = dividend to members</a:t>
          </a:r>
        </a:p>
      </dsp:txBody>
      <dsp:txXfrm>
        <a:off x="1049612" y="3565571"/>
        <a:ext cx="2629901" cy="732130"/>
      </dsp:txXfrm>
    </dsp:sp>
    <dsp:sp modelId="{46C1C8AA-BA82-414E-AF6A-EC5D59FA0440}">
      <dsp:nvSpPr>
        <dsp:cNvPr id="0" name=""/>
        <dsp:cNvSpPr/>
      </dsp:nvSpPr>
      <dsp:spPr>
        <a:xfrm>
          <a:off x="2932165" y="568143"/>
          <a:ext cx="505496" cy="505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3045902" y="568143"/>
        <a:ext cx="278022" cy="380386"/>
      </dsp:txXfrm>
    </dsp:sp>
    <dsp:sp modelId="{C2F6C2A9-76E7-4F46-A0FC-E57226BB8F0E}">
      <dsp:nvSpPr>
        <dsp:cNvPr id="0" name=""/>
        <dsp:cNvSpPr/>
      </dsp:nvSpPr>
      <dsp:spPr>
        <a:xfrm>
          <a:off x="3188874" y="1453841"/>
          <a:ext cx="505496" cy="505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255316"/>
            <a:satOff val="-6784"/>
            <a:lumOff val="-2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3302611" y="1453841"/>
        <a:ext cx="278022" cy="380386"/>
      </dsp:txXfrm>
    </dsp:sp>
    <dsp:sp modelId="{761C4FEA-C453-E94F-835B-05332B364523}">
      <dsp:nvSpPr>
        <dsp:cNvPr id="0" name=""/>
        <dsp:cNvSpPr/>
      </dsp:nvSpPr>
      <dsp:spPr>
        <a:xfrm>
          <a:off x="3445582" y="2326578"/>
          <a:ext cx="505496" cy="505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510632"/>
            <a:satOff val="-13569"/>
            <a:lumOff val="-54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3559319" y="2326578"/>
        <a:ext cx="278022" cy="380386"/>
      </dsp:txXfrm>
    </dsp:sp>
    <dsp:sp modelId="{402FDECA-39C1-3348-B7B2-734483DD3D47}">
      <dsp:nvSpPr>
        <dsp:cNvPr id="0" name=""/>
        <dsp:cNvSpPr/>
      </dsp:nvSpPr>
      <dsp:spPr>
        <a:xfrm>
          <a:off x="3702291" y="3220917"/>
          <a:ext cx="505496" cy="505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765948"/>
            <a:satOff val="-20353"/>
            <a:lumOff val="-82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>
        <a:off x="3816028" y="3220917"/>
        <a:ext cx="278022" cy="380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646A0-D035-2C4D-BA8A-BCEDB2832593}">
      <dsp:nvSpPr>
        <dsp:cNvPr id="0" name=""/>
        <dsp:cNvSpPr/>
      </dsp:nvSpPr>
      <dsp:spPr>
        <a:xfrm>
          <a:off x="0" y="0"/>
          <a:ext cx="4608512" cy="755820"/>
        </a:xfrm>
        <a:prstGeom prst="roundRect">
          <a:avLst/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Currently circa 82,000 people in Wales are  members of a credit union</a:t>
          </a:r>
          <a:endParaRPr lang="en-US" sz="1900" kern="1200" dirty="0"/>
        </a:p>
      </dsp:txBody>
      <dsp:txXfrm>
        <a:off x="36896" y="36896"/>
        <a:ext cx="4534720" cy="682028"/>
      </dsp:txXfrm>
    </dsp:sp>
    <dsp:sp modelId="{5A5CE69D-62AF-C645-AF68-1DEC95DA3A02}">
      <dsp:nvSpPr>
        <dsp:cNvPr id="0" name=""/>
        <dsp:cNvSpPr/>
      </dsp:nvSpPr>
      <dsp:spPr>
        <a:xfrm>
          <a:off x="0" y="816843"/>
          <a:ext cx="4608512" cy="755820"/>
        </a:xfrm>
        <a:prstGeom prst="roundRect">
          <a:avLst/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Combined savings of £52m</a:t>
          </a:r>
          <a:endParaRPr lang="en-US" sz="1900" kern="1200" dirty="0"/>
        </a:p>
      </dsp:txBody>
      <dsp:txXfrm>
        <a:off x="36896" y="853739"/>
        <a:ext cx="4534720" cy="682028"/>
      </dsp:txXfrm>
    </dsp:sp>
    <dsp:sp modelId="{BA64DBB2-2367-8E4D-9F24-1C2F38A803FE}">
      <dsp:nvSpPr>
        <dsp:cNvPr id="0" name=""/>
        <dsp:cNvSpPr/>
      </dsp:nvSpPr>
      <dsp:spPr>
        <a:xfrm>
          <a:off x="0" y="1627383"/>
          <a:ext cx="4608512" cy="755820"/>
        </a:xfrm>
        <a:prstGeom prst="roundRect">
          <a:avLst/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Loans of £24.6m</a:t>
          </a:r>
          <a:endParaRPr lang="en-US" sz="1900" kern="1200" dirty="0"/>
        </a:p>
      </dsp:txBody>
      <dsp:txXfrm>
        <a:off x="36896" y="1664279"/>
        <a:ext cx="4534720" cy="682028"/>
      </dsp:txXfrm>
    </dsp:sp>
    <dsp:sp modelId="{D7B98935-C93C-DA47-88C7-CE937EB2B854}">
      <dsp:nvSpPr>
        <dsp:cNvPr id="0" name=""/>
        <dsp:cNvSpPr/>
      </dsp:nvSpPr>
      <dsp:spPr>
        <a:xfrm>
          <a:off x="0" y="2437923"/>
          <a:ext cx="4608512" cy="755820"/>
        </a:xfrm>
        <a:prstGeom prst="roundRect">
          <a:avLst/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Globally 217m people are credit union members</a:t>
          </a:r>
          <a:endParaRPr lang="en-US" sz="1900" kern="1200" dirty="0"/>
        </a:p>
      </dsp:txBody>
      <dsp:txXfrm>
        <a:off x="36896" y="2474819"/>
        <a:ext cx="4534720" cy="682028"/>
      </dsp:txXfrm>
    </dsp:sp>
    <dsp:sp modelId="{2605AAE8-DF70-4245-A908-AEE06EFD856F}">
      <dsp:nvSpPr>
        <dsp:cNvPr id="0" name=""/>
        <dsp:cNvSpPr/>
      </dsp:nvSpPr>
      <dsp:spPr>
        <a:xfrm>
          <a:off x="0" y="3254766"/>
          <a:ext cx="4608512" cy="755820"/>
        </a:xfrm>
        <a:prstGeom prst="roundRect">
          <a:avLst/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Members are our only shareholders</a:t>
          </a:r>
          <a:endParaRPr lang="en-US" sz="1900" kern="1200" dirty="0"/>
        </a:p>
      </dsp:txBody>
      <dsp:txXfrm>
        <a:off x="36896" y="3291662"/>
        <a:ext cx="4534720" cy="6820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ED038-2397-5A44-A1D5-95A267C4A3C8}">
      <dsp:nvSpPr>
        <dsp:cNvPr id="0" name=""/>
        <dsp:cNvSpPr/>
      </dsp:nvSpPr>
      <dsp:spPr>
        <a:xfrm>
          <a:off x="2573" y="975747"/>
          <a:ext cx="1837638" cy="1166900"/>
        </a:xfrm>
        <a:prstGeom prst="roundRect">
          <a:avLst>
            <a:gd name="adj" fmla="val 10000"/>
          </a:avLst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1A72C-E666-1848-967B-DB836B7C23A8}">
      <dsp:nvSpPr>
        <dsp:cNvPr id="0" name=""/>
        <dsp:cNvSpPr/>
      </dsp:nvSpPr>
      <dsp:spPr>
        <a:xfrm>
          <a:off x="206755" y="1169720"/>
          <a:ext cx="1837638" cy="1166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293C98"/>
              </a:solidFill>
            </a:rPr>
            <a:t>Save or borrow direct from your salary.</a:t>
          </a:r>
        </a:p>
      </dsp:txBody>
      <dsp:txXfrm>
        <a:off x="240932" y="1203897"/>
        <a:ext cx="1769284" cy="1098546"/>
      </dsp:txXfrm>
    </dsp:sp>
    <dsp:sp modelId="{51714F8C-516F-1A43-807D-A839F2DE0929}">
      <dsp:nvSpPr>
        <dsp:cNvPr id="0" name=""/>
        <dsp:cNvSpPr/>
      </dsp:nvSpPr>
      <dsp:spPr>
        <a:xfrm>
          <a:off x="2248576" y="975747"/>
          <a:ext cx="1837638" cy="1166900"/>
        </a:xfrm>
        <a:prstGeom prst="roundRect">
          <a:avLst>
            <a:gd name="adj" fmla="val 10000"/>
          </a:avLst>
        </a:prstGeom>
        <a:solidFill>
          <a:srgbClr val="293C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F572D-A8E3-1247-99C2-BA7AF0BC2D20}">
      <dsp:nvSpPr>
        <dsp:cNvPr id="0" name=""/>
        <dsp:cNvSpPr/>
      </dsp:nvSpPr>
      <dsp:spPr>
        <a:xfrm>
          <a:off x="2452758" y="1169720"/>
          <a:ext cx="1837638" cy="1166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38BDB7"/>
              </a:solidFill>
            </a:rPr>
            <a:t>Save: Decide how much you want to save, it will be deducted (like pension or union deductions) at source and put in your savings account.</a:t>
          </a:r>
        </a:p>
      </dsp:txBody>
      <dsp:txXfrm>
        <a:off x="2486935" y="1203897"/>
        <a:ext cx="1769284" cy="1098546"/>
      </dsp:txXfrm>
    </dsp:sp>
    <dsp:sp modelId="{8346DCC8-F851-C349-A961-0F4806CBA7C3}">
      <dsp:nvSpPr>
        <dsp:cNvPr id="0" name=""/>
        <dsp:cNvSpPr/>
      </dsp:nvSpPr>
      <dsp:spPr>
        <a:xfrm>
          <a:off x="4494579" y="975747"/>
          <a:ext cx="1837638" cy="1166900"/>
        </a:xfrm>
        <a:prstGeom prst="roundRect">
          <a:avLst>
            <a:gd name="adj" fmla="val 10000"/>
          </a:avLst>
        </a:prstGeom>
        <a:solidFill>
          <a:srgbClr val="38BDB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CD44C-2195-0445-8949-F9E6FBCC84AF}">
      <dsp:nvSpPr>
        <dsp:cNvPr id="0" name=""/>
        <dsp:cNvSpPr/>
      </dsp:nvSpPr>
      <dsp:spPr>
        <a:xfrm>
          <a:off x="4698761" y="1169720"/>
          <a:ext cx="1837638" cy="1166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293C98"/>
              </a:solidFill>
            </a:rPr>
            <a:t>Borrow: Apply for a loan and make payments direct from your salary, never missing a payment, so good for your credit score.</a:t>
          </a:r>
        </a:p>
      </dsp:txBody>
      <dsp:txXfrm>
        <a:off x="4732938" y="1203897"/>
        <a:ext cx="1769284" cy="1098546"/>
      </dsp:txXfrm>
    </dsp:sp>
    <dsp:sp modelId="{D027DA17-826E-5C4B-BFE7-26ECD9197138}">
      <dsp:nvSpPr>
        <dsp:cNvPr id="0" name=""/>
        <dsp:cNvSpPr/>
      </dsp:nvSpPr>
      <dsp:spPr>
        <a:xfrm>
          <a:off x="6740581" y="975747"/>
          <a:ext cx="1837638" cy="1166900"/>
        </a:xfrm>
        <a:prstGeom prst="roundRect">
          <a:avLst>
            <a:gd name="adj" fmla="val 10000"/>
          </a:avLst>
        </a:prstGeom>
        <a:solidFill>
          <a:srgbClr val="293C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F0B75-AAFA-6242-824F-F579C3B680DA}">
      <dsp:nvSpPr>
        <dsp:cNvPr id="0" name=""/>
        <dsp:cNvSpPr/>
      </dsp:nvSpPr>
      <dsp:spPr>
        <a:xfrm>
          <a:off x="6944763" y="1169720"/>
          <a:ext cx="1837638" cy="1166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38BDB7"/>
              </a:solidFill>
            </a:rPr>
            <a:t>HR/ payroll will not know whether the deduction is for savings or loan repayment.</a:t>
          </a:r>
        </a:p>
      </dsp:txBody>
      <dsp:txXfrm>
        <a:off x="6978940" y="1203897"/>
        <a:ext cx="1769284" cy="10985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889209" cy="495300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318" y="0"/>
            <a:ext cx="2889209" cy="495300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/>
            </a:lvl1pPr>
          </a:lstStyle>
          <a:p>
            <a:fld id="{EE53527C-B415-4B6F-81E6-BC6D72D086EC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09113"/>
            <a:ext cx="2889209" cy="495300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318" y="9409113"/>
            <a:ext cx="2889209" cy="495300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EA2CC4FE-D204-4A43-BB99-E13F448885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154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00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00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/>
            </a:lvl1pPr>
          </a:lstStyle>
          <a:p>
            <a:fld id="{AE6EABAA-DFEF-46D6-A150-0FD67A752C47}" type="datetimeFigureOut">
              <a:rPr lang="en-GB" smtClean="0"/>
              <a:t>01/11/2022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8838" y="742950"/>
            <a:ext cx="4951412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1" rIns="91423" bIns="45711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05350"/>
            <a:ext cx="5335270" cy="4457700"/>
          </a:xfrm>
          <a:prstGeom prst="rect">
            <a:avLst/>
          </a:prstGeom>
        </p:spPr>
        <p:txBody>
          <a:bodyPr vert="horz" lIns="91423" tIns="45711" rIns="91423" bIns="457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889938" cy="495300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08981"/>
            <a:ext cx="2889938" cy="495300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03C22B6E-7BDA-41B5-8036-9510593CA6F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2787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29315-8379-4458-9BFE-6797E9AA04F7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630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A92FC-F425-3C4C-8951-C54B3A0DE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6A30F-CB72-314C-AA30-6835F1879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CC2F-0100-354A-88C8-6A8430A2E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44F7-5CD2-4DCE-AD4B-BE33800B2A13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4E443-3C6B-DE46-A1B9-54331834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C5E59-4F03-8941-83E8-DAF123D4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63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370E8-8DDA-EF43-B8DA-18C6705AF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EFD6E0-8BF2-EC47-8BC9-3E0A2D47D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C9EE2-BED2-DD40-BDAC-FBB90AAE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90BAD-28BD-49AC-9A25-DCF22EFF6963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AD0A4-B0B1-7840-9709-86CE9F717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E6E1E-775E-224D-A2A6-12025A5D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71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E9B983-F331-AE46-8B4B-9392A8505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63121-7D80-D045-BCBF-82D86AE35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2E1B4-749D-E647-89DF-B75140EF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DF4A-8BA7-4EB3-81E7-505ACD12D23D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B623F-56CD-E048-940D-F02AB845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A49BD-EA4D-9547-AF8C-9FDB2178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06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AD75-A24C-0D4A-B4B0-703147C2A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1724B-1D20-0540-9B66-C0BF35D75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9FE96-5117-6C4B-8685-CCD2E9A8F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9D2D3-00B2-4B6F-81B2-34EC4C06279C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B70F5-92FC-B640-B66C-AADF7EC9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2B372-5501-C542-BDBE-53DA7BFC6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29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BAE9C-C6BB-0E49-B591-CC0F9EC9F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53C56-E8E7-D34C-9E32-256139166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74A6D-31A4-EF43-9753-D62E4A224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A12F-2DC8-4DE4-B085-54B48D3925BF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1073B-54CD-A648-A449-6744BB25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670A3-6BEE-2142-8E0F-6B92035F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11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2569-85FE-0648-9D0D-F4816E01F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2507B-61F6-8F4B-81EF-D2E2C84D2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F9906-E55E-F345-9AE7-66FCEEF67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CF010-DE6C-0E4B-A948-4F11CD4DA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F843D-827D-406B-9CB7-83A16D44D9D8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5A423-36B9-4048-9D5C-D676672D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89B16-8215-454C-A064-08095A60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742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70FA9-E6BC-9043-BDA3-705B0F47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B3C96-2228-F244-9CC7-241B18B5B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97CF7-D06E-A248-A44A-ACD9532A4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232D3-3A74-5B46-A1EA-40233B550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28BE8-09F4-1D49-BB04-B86F8E523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BDD4D2-C9DD-6448-B6ED-05387202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3B296-ADE7-45DE-8430-D5E2192C5621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1E351A-83F6-364C-BCF0-965E1C2E3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D764DE-2C30-7442-B0CD-E5227EBC2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98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02CBD-9ACC-F642-A46A-DE8DE61C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AEF7A7-AF9E-B34A-A483-E63D177A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C9248-6BED-4D96-9F51-B925FAA98CC3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3186B-C58C-BA4C-82A0-F6578075A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7D85D-B42A-0A44-B6B9-5F8AF241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39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560452-D103-9D43-9A3C-9DAA912E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D2C9-FC7F-4CE5-AC36-9B4E17995707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4B707-5877-4049-BD04-CF0E26B9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839C7-E4C5-9945-8777-BB8E4C78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158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C6D9-0B00-2B48-A964-3202C49B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EAE86-9ABE-0C40-9938-35E869CAB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449A1-0163-C147-8FD2-26911E1E5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6DB98-94D2-044B-BE58-2C4615345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2F45-6F9D-4039-B33B-88CEC3ABB057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5C72D-8311-3A48-883D-10E6C0B6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02269-1C2B-C54B-9133-F65560EC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17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FCF6-1BE6-8446-B35C-AC08E5E75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57F22D-CFF9-D24C-933B-74B6A14EC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B45A9-B2D9-2247-90B6-061B43B76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684F3-E42D-5740-87E6-22D455DA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097F1-7D11-4363-8E22-E5E737891BDB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70F89-7713-AA4F-8694-D40890C1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22881-DEA7-7C4D-8CC8-501E27B3F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02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D22F10-9615-724F-ACF6-2B607341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94A05-0DE9-DA4C-9FF5-71514D411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E4796-9EC1-D34D-B758-361C242BBC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96968-EA48-440D-84BB-FC639D4352BC}" type="datetime1">
              <a:rPr lang="en-GB" smtClean="0"/>
              <a:t>01/11/2022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8B756-C5C5-7643-A858-ADF8B3231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AA66-3659-A341-9C11-BA9CFB832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48FBF-982B-4125-91E7-11DCFAF681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01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hyperlink" Target="https://www.moneyworkswales.com/car-costs-calculator/" TargetMode="External"/><Relationship Id="rId7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neyworkswales.com/baby-costs-calculator/" TargetMode="External"/><Relationship Id="rId5" Type="http://schemas.openxmlformats.org/officeDocument/2006/relationships/hyperlink" Target="https://www.moneyworkswales.com/pension-calculator/" TargetMode="External"/><Relationship Id="rId4" Type="http://schemas.openxmlformats.org/officeDocument/2006/relationships/hyperlink" Target="https://www.moneyworkswales.com/land-transaction-tax-calculato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eyworkswales.com/" TargetMode="External"/><Relationship Id="rId7" Type="http://schemas.openxmlformats.org/officeDocument/2006/relationships/image" Target="../media/image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hyperlink" Target="https://www.moneyworkswales.com/start-saving/" TargetMode="External"/><Relationship Id="rId4" Type="http://schemas.openxmlformats.org/officeDocument/2006/relationships/hyperlink" Target="https://www.moneyworkswales.com/save-or-borrow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.emf"/><Relationship Id="rId5" Type="http://schemas.openxmlformats.org/officeDocument/2006/relationships/image" Target="../media/image22.jpeg"/><Relationship Id="rId10" Type="http://schemas.openxmlformats.org/officeDocument/2006/relationships/image" Target="../media/image5.emf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5.xml"/><Relationship Id="rId11" Type="http://schemas.openxmlformats.org/officeDocument/2006/relationships/image" Target="../media/image3.emf"/><Relationship Id="rId5" Type="http://schemas.openxmlformats.org/officeDocument/2006/relationships/diagramData" Target="../diagrams/data5.xml"/><Relationship Id="rId10" Type="http://schemas.openxmlformats.org/officeDocument/2006/relationships/image" Target="../media/image5.emf"/><Relationship Id="rId4" Type="http://schemas.openxmlformats.org/officeDocument/2006/relationships/image" Target="../media/image7.png"/><Relationship Id="rId9" Type="http://schemas.microsoft.com/office/2007/relationships/diagramDrawing" Target="../diagrams/drawin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eyworkswales.com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hyperlink" Target="http://www.creditunionsofwales.co.uk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Layout" Target="../diagrams/layout2.xml"/><Relationship Id="rId7" Type="http://schemas.openxmlformats.org/officeDocument/2006/relationships/image" Target="../media/image5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.emf"/><Relationship Id="rId4" Type="http://schemas.openxmlformats.org/officeDocument/2006/relationships/diagramLayout" Target="../diagrams/layout3.xml"/><Relationship Id="rId9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cs.org.uk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1B1EB-E6B3-4A4C-8070-FB503FAD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1</a:t>
            </a:fld>
            <a:endParaRPr lang="en-GB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23558D3-3E1C-9136-33DA-B222E4CF3A0C}"/>
              </a:ext>
            </a:extLst>
          </p:cNvPr>
          <p:cNvSpPr/>
          <p:nvPr/>
        </p:nvSpPr>
        <p:spPr>
          <a:xfrm>
            <a:off x="171450" y="5737926"/>
            <a:ext cx="1065960" cy="9835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6B724-81BB-4541-1D49-EAD249466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874831"/>
            <a:ext cx="2897282" cy="48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15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028386-601B-4A1A-8943-41209B90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10</a:t>
            </a:fld>
            <a:endParaRPr lang="en-GB" dirty="0"/>
          </a:p>
        </p:txBody>
      </p:sp>
      <p:graphicFrame>
        <p:nvGraphicFramePr>
          <p:cNvPr id="11" name="TextBox 5">
            <a:extLst>
              <a:ext uri="{FF2B5EF4-FFF2-40B4-BE49-F238E27FC236}">
                <a16:creationId xmlns:a16="http://schemas.microsoft.com/office/drawing/2014/main" id="{B5670698-86F1-9D3E-C9FF-CCBE42CB69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583214"/>
              </p:ext>
            </p:extLst>
          </p:nvPr>
        </p:nvGraphicFramePr>
        <p:xfrm>
          <a:off x="179512" y="1628800"/>
          <a:ext cx="878497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4A96A82-5C48-D7D7-3EE0-999CD4ADBBEF}"/>
              </a:ext>
            </a:extLst>
          </p:cNvPr>
          <p:cNvSpPr/>
          <p:nvPr/>
        </p:nvSpPr>
        <p:spPr>
          <a:xfrm>
            <a:off x="171450" y="5589240"/>
            <a:ext cx="3248422" cy="11322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FF6ED-1B0E-6EA0-AAE4-5BC086AC7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42728"/>
            <a:ext cx="1711394" cy="3839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4E708A-A819-21C6-F813-E38E9F0135FF}"/>
              </a:ext>
            </a:extLst>
          </p:cNvPr>
          <p:cNvSpPr/>
          <p:nvPr/>
        </p:nvSpPr>
        <p:spPr>
          <a:xfrm>
            <a:off x="7109018" y="4077072"/>
            <a:ext cx="2034982" cy="2780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11429-B69C-364F-13E2-DD45ECB301EB}"/>
              </a:ext>
            </a:extLst>
          </p:cNvPr>
          <p:cNvSpPr/>
          <p:nvPr/>
        </p:nvSpPr>
        <p:spPr>
          <a:xfrm rot="16200000">
            <a:off x="8838220" y="3915308"/>
            <a:ext cx="432048" cy="179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DCB454-BBBC-F82C-3297-D650907D24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6155357"/>
            <a:ext cx="1944215" cy="3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C29F-DCBE-4E49-8528-DA51F5B79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799" y="4880539"/>
            <a:ext cx="3240361" cy="705778"/>
          </a:xfrm>
        </p:spPr>
        <p:txBody>
          <a:bodyPr anchor="ctr">
            <a:noAutofit/>
          </a:bodyPr>
          <a:lstStyle/>
          <a:p>
            <a:r>
              <a:rPr lang="en-US" sz="1600" dirty="0">
                <a:solidFill>
                  <a:srgbClr val="293C98"/>
                </a:solidFill>
                <a:latin typeface="+mn-lt"/>
              </a:rPr>
              <a:t>Check out the budgeting tools at </a:t>
            </a:r>
            <a:r>
              <a:rPr lang="en-US" sz="1600" u="sng" dirty="0" err="1">
                <a:solidFill>
                  <a:srgbClr val="293C98"/>
                </a:solidFill>
                <a:latin typeface="+mn-lt"/>
              </a:rPr>
              <a:t>www.moneyworkswales.com</a:t>
            </a:r>
            <a:endParaRPr lang="en-US" sz="1600" u="sng" dirty="0">
              <a:solidFill>
                <a:srgbClr val="293C98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0A9C5-D1C4-4AFD-B272-4C1EED047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11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E3396F-6707-45DD-A0ED-D66C045E3E7E}"/>
              </a:ext>
            </a:extLst>
          </p:cNvPr>
          <p:cNvSpPr txBox="1">
            <a:spLocks/>
          </p:cNvSpPr>
          <p:nvPr/>
        </p:nvSpPr>
        <p:spPr>
          <a:xfrm>
            <a:off x="814031" y="4149080"/>
            <a:ext cx="1437118" cy="66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>
                <a:solidFill>
                  <a:srgbClr val="293C98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Buying a new car</a:t>
            </a:r>
            <a:endParaRPr lang="en-US" sz="1600" dirty="0">
              <a:solidFill>
                <a:srgbClr val="293C98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86D276-4B4C-46FA-ACDB-307FAFACCCA0}"/>
              </a:ext>
            </a:extLst>
          </p:cNvPr>
          <p:cNvSpPr txBox="1">
            <a:spLocks/>
          </p:cNvSpPr>
          <p:nvPr/>
        </p:nvSpPr>
        <p:spPr>
          <a:xfrm>
            <a:off x="2400790" y="4149080"/>
            <a:ext cx="1437118" cy="66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>
                <a:solidFill>
                  <a:srgbClr val="293C98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Buying a new home</a:t>
            </a:r>
            <a:endParaRPr lang="en-US" sz="1600" dirty="0">
              <a:solidFill>
                <a:srgbClr val="293C98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B322F1-AF66-4345-A239-0357EC271D46}"/>
              </a:ext>
            </a:extLst>
          </p:cNvPr>
          <p:cNvSpPr txBox="1">
            <a:spLocks/>
          </p:cNvSpPr>
          <p:nvPr/>
        </p:nvSpPr>
        <p:spPr>
          <a:xfrm>
            <a:off x="4342662" y="4162387"/>
            <a:ext cx="1511929" cy="667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>
                <a:solidFill>
                  <a:srgbClr val="293C98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Working out your pension</a:t>
            </a:r>
            <a:endParaRPr lang="en-US" sz="1600" dirty="0">
              <a:solidFill>
                <a:srgbClr val="293C98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1027FF-4FE8-4B92-A7E8-6967BE3342F4}"/>
              </a:ext>
            </a:extLst>
          </p:cNvPr>
          <p:cNvSpPr txBox="1">
            <a:spLocks/>
          </p:cNvSpPr>
          <p:nvPr/>
        </p:nvSpPr>
        <p:spPr>
          <a:xfrm>
            <a:off x="6012160" y="4149080"/>
            <a:ext cx="1653142" cy="667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dirty="0">
                <a:solidFill>
                  <a:srgbClr val="293C98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addition to the family</a:t>
            </a:r>
            <a:endParaRPr lang="en-US" sz="1600" dirty="0">
              <a:solidFill>
                <a:srgbClr val="293C98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D0437F-621A-0D44-5412-D085F2BEE81B}"/>
              </a:ext>
            </a:extLst>
          </p:cNvPr>
          <p:cNvSpPr/>
          <p:nvPr/>
        </p:nvSpPr>
        <p:spPr>
          <a:xfrm>
            <a:off x="171450" y="5589240"/>
            <a:ext cx="3248422" cy="11322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64E45B-F0B5-1762-C818-0815CE0138D9}"/>
              </a:ext>
            </a:extLst>
          </p:cNvPr>
          <p:cNvSpPr/>
          <p:nvPr/>
        </p:nvSpPr>
        <p:spPr>
          <a:xfrm>
            <a:off x="7109018" y="4725144"/>
            <a:ext cx="2034982" cy="213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911797-D6DE-241D-80FD-2AA1F4904591}"/>
              </a:ext>
            </a:extLst>
          </p:cNvPr>
          <p:cNvSpPr/>
          <p:nvPr/>
        </p:nvSpPr>
        <p:spPr>
          <a:xfrm rot="16200000">
            <a:off x="8223365" y="3895645"/>
            <a:ext cx="1027242" cy="81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C8A1AF-A13C-BBEC-3940-9BA658C2A0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6155357"/>
            <a:ext cx="1944215" cy="326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DBDDC5-A832-0878-6607-F672BD6136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42728"/>
            <a:ext cx="1711394" cy="3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57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8D30BA-C66A-4243-B6AF-096BF33F9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312346"/>
            <a:ext cx="2669235" cy="667202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US" sz="1600" dirty="0">
                <a:solidFill>
                  <a:srgbClr val="293C98"/>
                </a:solidFill>
                <a:latin typeface="Century Gothic" panose="020B0502020202020204" pitchFamily="34" charset="0"/>
              </a:rPr>
              <a:t>Join online at </a:t>
            </a:r>
            <a:r>
              <a:rPr lang="en-US" sz="1600" dirty="0">
                <a:solidFill>
                  <a:srgbClr val="293C98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moneworkswales.com</a:t>
            </a:r>
            <a:endParaRPr lang="en-US" sz="1600" dirty="0">
              <a:solidFill>
                <a:srgbClr val="293C98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E3CEEB-5CE1-4410-8671-6364F2C9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12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5E6A5BE-EC6C-4D35-B1B8-15DC9EEABE69}"/>
              </a:ext>
            </a:extLst>
          </p:cNvPr>
          <p:cNvSpPr txBox="1">
            <a:spLocks/>
          </p:cNvSpPr>
          <p:nvPr/>
        </p:nvSpPr>
        <p:spPr>
          <a:xfrm>
            <a:off x="3131840" y="4509120"/>
            <a:ext cx="2669235" cy="66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600" dirty="0">
                <a:solidFill>
                  <a:srgbClr val="293C98"/>
                </a:solidFill>
                <a:latin typeface="Century Gothic" panose="020B0502020202020204" pitchFamily="34" charset="0"/>
              </a:rPr>
              <a:t>Click on the </a:t>
            </a:r>
            <a:r>
              <a:rPr lang="en-US" sz="1600" dirty="0">
                <a:solidFill>
                  <a:srgbClr val="293C98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Save or Borrow</a:t>
            </a:r>
            <a:r>
              <a:rPr lang="en-US" sz="1600" dirty="0">
                <a:solidFill>
                  <a:srgbClr val="293C98"/>
                </a:solidFill>
                <a:latin typeface="Century Gothic" panose="020B0502020202020204" pitchFamily="34" charset="0"/>
              </a:rPr>
              <a:t> button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353626-4315-4B75-86EA-02A910FD2432}"/>
              </a:ext>
            </a:extLst>
          </p:cNvPr>
          <p:cNvSpPr txBox="1">
            <a:spLocks/>
          </p:cNvSpPr>
          <p:nvPr/>
        </p:nvSpPr>
        <p:spPr>
          <a:xfrm>
            <a:off x="5431157" y="2312346"/>
            <a:ext cx="2669235" cy="66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1600" dirty="0">
                <a:solidFill>
                  <a:srgbClr val="293C98"/>
                </a:solidFill>
                <a:latin typeface="Century Gothic" panose="020B0502020202020204" pitchFamily="34" charset="0"/>
              </a:rPr>
              <a:t>Choose your employer from the </a:t>
            </a:r>
            <a:r>
              <a:rPr lang="en-US" sz="1600" dirty="0">
                <a:solidFill>
                  <a:srgbClr val="293C98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dropdown list</a:t>
            </a:r>
            <a:endParaRPr lang="en-US" sz="1600" dirty="0">
              <a:solidFill>
                <a:srgbClr val="293C98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785078-CC6C-9C82-D8FC-B078F6CCFB4B}"/>
              </a:ext>
            </a:extLst>
          </p:cNvPr>
          <p:cNvSpPr/>
          <p:nvPr/>
        </p:nvSpPr>
        <p:spPr>
          <a:xfrm>
            <a:off x="7109018" y="4725144"/>
            <a:ext cx="2034982" cy="213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E6AD1-2B5B-676B-B881-B83C290F79A8}"/>
              </a:ext>
            </a:extLst>
          </p:cNvPr>
          <p:cNvSpPr/>
          <p:nvPr/>
        </p:nvSpPr>
        <p:spPr>
          <a:xfrm rot="16200000">
            <a:off x="8223365" y="3895645"/>
            <a:ext cx="1027242" cy="814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7FDA87-943C-F7D6-1DD2-9E7A7F10A4E9}"/>
              </a:ext>
            </a:extLst>
          </p:cNvPr>
          <p:cNvSpPr/>
          <p:nvPr/>
        </p:nvSpPr>
        <p:spPr>
          <a:xfrm rot="16200000">
            <a:off x="1445074" y="4487165"/>
            <a:ext cx="1027242" cy="3076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656091-3366-9EE8-C826-02C193321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42728"/>
            <a:ext cx="1711394" cy="383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118767-902E-CEC6-255F-B2687D1E8D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01" y="6116800"/>
            <a:ext cx="217376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2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DA6A23C-807E-F07C-0977-046CFF9F5C58}"/>
              </a:ext>
            </a:extLst>
          </p:cNvPr>
          <p:cNvSpPr txBox="1"/>
          <p:nvPr/>
        </p:nvSpPr>
        <p:spPr>
          <a:xfrm>
            <a:off x="459486" y="365125"/>
            <a:ext cx="5239511" cy="17764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solidFill>
                  <a:srgbClr val="38BDB7"/>
                </a:solidFill>
                <a:latin typeface="+mj-lt"/>
                <a:ea typeface="+mj-ea"/>
                <a:cs typeface="+mj-cs"/>
              </a:rPr>
              <a:t>Employee Benefits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0562D6-7BC3-2837-2366-43217C638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993" y="6255965"/>
            <a:ext cx="2310308" cy="3839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6791E3-29F6-E9C0-DC53-8E45769C7EF5}"/>
              </a:ext>
            </a:extLst>
          </p:cNvPr>
          <p:cNvSpPr txBox="1"/>
          <p:nvPr/>
        </p:nvSpPr>
        <p:spPr>
          <a:xfrm>
            <a:off x="459486" y="2504819"/>
            <a:ext cx="5239512" cy="3672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Ease and convenience of saving regularly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Affordable and responsible lending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Encourages wider financial health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Keeps money in our communities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Annual dividends to members (subject to performance)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Life insurance on savings (where eligible)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Savings protected by FSCS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For our members - not for profit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1092FE-BA38-5099-29C6-5FCDCA833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3"/>
            <a:ext cx="2952328" cy="6560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CFB98A-CF77-B446-02B2-B131D3F57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42728"/>
            <a:ext cx="1711394" cy="383967"/>
          </a:xfrm>
          <a:prstGeom prst="rect">
            <a:avLst/>
          </a:prstGeom>
        </p:spPr>
      </p:pic>
      <p:pic>
        <p:nvPicPr>
          <p:cNvPr id="29" name="Picture 28" descr="Two men celebrating in a factory">
            <a:extLst>
              <a:ext uri="{FF2B5EF4-FFF2-40B4-BE49-F238E27FC236}">
                <a16:creationId xmlns:a16="http://schemas.microsoft.com/office/drawing/2014/main" id="{BD66B9B2-5E87-0780-25F4-BE672323C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79" y="2564904"/>
            <a:ext cx="4064496" cy="270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37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725B59-F1D7-469B-BCF8-5F4D4F8E3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1" b="19437"/>
          <a:stretch/>
        </p:blipFill>
        <p:spPr bwMode="auto">
          <a:xfrm>
            <a:off x="6057799" y="2232213"/>
            <a:ext cx="2457551" cy="78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diff Airport">
            <a:extLst>
              <a:ext uri="{FF2B5EF4-FFF2-40B4-BE49-F238E27FC236}">
                <a16:creationId xmlns:a16="http://schemas.microsoft.com/office/drawing/2014/main" id="{FB53605D-446B-418A-A2D2-BE53851BD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4" y="2527308"/>
            <a:ext cx="2534422" cy="3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EWS: Panton McLeod win Welsh Water Contract">
            <a:extLst>
              <a:ext uri="{FF2B5EF4-FFF2-40B4-BE49-F238E27FC236}">
                <a16:creationId xmlns:a16="http://schemas.microsoft.com/office/drawing/2014/main" id="{1B512B91-5F81-45BA-8C17-131795CA9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334" y="4969906"/>
            <a:ext cx="2228151" cy="54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F77D792-A3F9-4D84-A79A-B8B50EF9B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84" y="4709384"/>
            <a:ext cx="8031947" cy="1328806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GB" sz="1600" dirty="0">
                <a:solidFill>
                  <a:srgbClr val="38BDB7"/>
                </a:solidFill>
                <a:latin typeface="Century Gothic" panose="020B0502020202020204" pitchFamily="34" charset="0"/>
                <a:cs typeface="Arial" pitchFamily="34" charset="0"/>
              </a:rPr>
              <a:t>+ Housing Associations</a:t>
            </a:r>
          </a:p>
          <a:p>
            <a:pPr marL="0" lvl="0" indent="0">
              <a:buNone/>
            </a:pPr>
            <a:r>
              <a:rPr lang="en-GB" sz="1600" dirty="0">
                <a:solidFill>
                  <a:srgbClr val="38BDB7"/>
                </a:solidFill>
                <a:latin typeface="Century Gothic" panose="020B0502020202020204" pitchFamily="34" charset="0"/>
                <a:cs typeface="Arial" pitchFamily="34" charset="0"/>
              </a:rPr>
              <a:t>+ Local Authorities</a:t>
            </a:r>
          </a:p>
          <a:p>
            <a:pPr marL="0" lvl="0" indent="0">
              <a:buNone/>
            </a:pPr>
            <a:r>
              <a:rPr lang="en-GB" sz="1600" dirty="0">
                <a:solidFill>
                  <a:srgbClr val="38BDB7"/>
                </a:solidFill>
                <a:latin typeface="Century Gothic" panose="020B0502020202020204" pitchFamily="34" charset="0"/>
                <a:cs typeface="Arial" pitchFamily="34" charset="0"/>
              </a:rPr>
              <a:t>+ Private Sector</a:t>
            </a:r>
          </a:p>
          <a:p>
            <a:pPr marL="0" lvl="0" indent="0">
              <a:buNone/>
            </a:pPr>
            <a:endParaRPr lang="en-GB" sz="1600" dirty="0">
              <a:solidFill>
                <a:srgbClr val="38BDB7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6CF29B-38A9-412C-8D88-AEB379E6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14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C553B5-7653-A5AB-C38A-C04D78B8B57C}"/>
              </a:ext>
            </a:extLst>
          </p:cNvPr>
          <p:cNvSpPr/>
          <p:nvPr/>
        </p:nvSpPr>
        <p:spPr>
          <a:xfrm rot="16200000">
            <a:off x="1519863" y="4561953"/>
            <a:ext cx="877665" cy="3076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BE5B65-DA80-6F5A-2EC5-FA59BB7CA0B7}"/>
              </a:ext>
            </a:extLst>
          </p:cNvPr>
          <p:cNvSpPr/>
          <p:nvPr/>
        </p:nvSpPr>
        <p:spPr>
          <a:xfrm>
            <a:off x="7109018" y="3627903"/>
            <a:ext cx="2034982" cy="3230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CA2FA6E-8747-2064-A920-17C6991AE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10" y="3505754"/>
            <a:ext cx="1482170" cy="999092"/>
          </a:xfrm>
          <a:prstGeom prst="rect">
            <a:avLst/>
          </a:prstGeom>
        </p:spPr>
      </p:pic>
      <p:pic>
        <p:nvPicPr>
          <p:cNvPr id="19" name="Picture 18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A945622-E67A-1D1B-4D45-1369878577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04" y="4656311"/>
            <a:ext cx="1231691" cy="1183294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95B31864-B507-6023-BE86-3426069B72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32" y="3101283"/>
            <a:ext cx="2534422" cy="170838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2210E385-4B7C-64F8-1A28-9FC5DBC943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20" y="2248619"/>
            <a:ext cx="1476360" cy="779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B0542B-6854-D2DE-0EF7-60E654F736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42728"/>
            <a:ext cx="1711394" cy="3839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64C499-39BF-58BA-2AB5-F44B2DE53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94" y="6192281"/>
            <a:ext cx="2196942" cy="365125"/>
          </a:xfrm>
          <a:prstGeom prst="rect">
            <a:avLst/>
          </a:prstGeom>
        </p:spPr>
      </p:pic>
      <p:pic>
        <p:nvPicPr>
          <p:cNvPr id="30" name="Picture 8" descr="NHS Wales - Wikipedia">
            <a:extLst>
              <a:ext uri="{FF2B5EF4-FFF2-40B4-BE49-F238E27FC236}">
                <a16:creationId xmlns:a16="http://schemas.microsoft.com/office/drawing/2014/main" id="{003C6371-D2E6-31B9-1028-6250B7E0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88" y="3363399"/>
            <a:ext cx="1584489" cy="89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911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03A48-2012-491D-BFF0-8AB19CA2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15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76A611-67C8-9A4D-9757-CCA95891E834}"/>
              </a:ext>
            </a:extLst>
          </p:cNvPr>
          <p:cNvSpPr/>
          <p:nvPr/>
        </p:nvSpPr>
        <p:spPr>
          <a:xfrm>
            <a:off x="7109018" y="3789040"/>
            <a:ext cx="2034982" cy="306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058787-095E-DA9D-945B-07EAC1370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>
                <a:solidFill>
                  <a:srgbClr val="293C98"/>
                </a:solidFill>
                <a:latin typeface="Century Gothic" panose="020B0502020202020204" pitchFamily="34" charset="0"/>
                <a:cs typeface="Arial" pitchFamily="34" charset="0"/>
              </a:rPr>
              <a:t>"I used to find it so difficult to save, but the credit union lets you save while you're paying off a loan. That motivated me to save more. I would recommend this to anyone that struggles with money and to save.”</a:t>
            </a:r>
          </a:p>
          <a:p>
            <a:endParaRPr lang="en-GB" sz="1200" dirty="0">
              <a:solidFill>
                <a:srgbClr val="293C98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293C98"/>
                </a:solidFill>
                <a:latin typeface="Century Gothic" panose="020B0502020202020204" pitchFamily="34" charset="0"/>
                <a:cs typeface="Arial" pitchFamily="34" charset="0"/>
              </a:rPr>
              <a:t>“When I didn’t know what to do, just a small loan with reasonable terms and conditions and manageable interest rates helped me so much.”</a:t>
            </a:r>
          </a:p>
          <a:p>
            <a:endParaRPr lang="en-GB" sz="1200" dirty="0">
              <a:solidFill>
                <a:srgbClr val="293C98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293C98"/>
                </a:solidFill>
                <a:latin typeface="Century Gothic" panose="020B0502020202020204" pitchFamily="34" charset="0"/>
                <a:cs typeface="Arial" pitchFamily="34" charset="0"/>
              </a:rPr>
              <a:t>“Allows me to make my repayments through my wages so I don’t have to worry about ever missing a payment, while also saving up with each repayment as well. Also, I know each time I pay back to credit union goes back into a pot so other members can borrow.”   </a:t>
            </a:r>
          </a:p>
          <a:p>
            <a:pPr marL="0" indent="0">
              <a:buNone/>
            </a:pPr>
            <a:endParaRPr lang="en-GB" sz="2400" dirty="0">
              <a:solidFill>
                <a:srgbClr val="293C98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A8804E-93B5-EFFD-AF9D-BC023A7B7BA9}"/>
              </a:ext>
            </a:extLst>
          </p:cNvPr>
          <p:cNvSpPr/>
          <p:nvPr/>
        </p:nvSpPr>
        <p:spPr>
          <a:xfrm rot="16200000">
            <a:off x="1519863" y="4561953"/>
            <a:ext cx="877665" cy="3076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3B43F6-DB30-8968-E59A-17DC8445E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42728"/>
            <a:ext cx="1711394" cy="383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FAA12A-E188-8DE4-F859-600E08F21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02" y="6173789"/>
            <a:ext cx="2196936" cy="365124"/>
          </a:xfrm>
          <a:prstGeom prst="rect">
            <a:avLst/>
          </a:prstGeom>
        </p:spPr>
      </p:pic>
      <p:pic>
        <p:nvPicPr>
          <p:cNvPr id="15" name="Picture 14" descr="A couple of women walking on a path in the woods&#10;&#10;Description automatically generated with low confidence">
            <a:extLst>
              <a:ext uri="{FF2B5EF4-FFF2-40B4-BE49-F238E27FC236}">
                <a16:creationId xmlns:a16="http://schemas.microsoft.com/office/drawing/2014/main" id="{AA3E6D88-F304-AA3D-6E60-10066E34DA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18" y="1916832"/>
            <a:ext cx="4133255" cy="275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DA6A23C-807E-F07C-0977-046CFF9F5C58}"/>
              </a:ext>
            </a:extLst>
          </p:cNvPr>
          <p:cNvSpPr txBox="1"/>
          <p:nvPr/>
        </p:nvSpPr>
        <p:spPr>
          <a:xfrm>
            <a:off x="459486" y="365125"/>
            <a:ext cx="5239511" cy="17764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dirty="0">
                <a:solidFill>
                  <a:srgbClr val="38BDB7"/>
                </a:solidFill>
                <a:latin typeface="+mj-lt"/>
                <a:ea typeface="+mj-ea"/>
                <a:cs typeface="+mj-cs"/>
              </a:rPr>
              <a:t>Employer Benefits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0562D6-7BC3-2837-2366-43217C638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27" y="6309319"/>
            <a:ext cx="1989273" cy="3306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6791E3-29F6-E9C0-DC53-8E45769C7EF5}"/>
              </a:ext>
            </a:extLst>
          </p:cNvPr>
          <p:cNvSpPr txBox="1"/>
          <p:nvPr/>
        </p:nvSpPr>
        <p:spPr>
          <a:xfrm>
            <a:off x="611560" y="2394116"/>
            <a:ext cx="4320480" cy="288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A unique employer perk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Free to employers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Benefits staff and the community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Part of financial wellbeing package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Encourages positive financial habits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No liability other than BACS payment transfers and corresponding details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293C98"/>
                </a:solidFill>
              </a:rPr>
              <a:t>For our members - not for profit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1092FE-BA38-5099-29C6-5FCDCA833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3"/>
            <a:ext cx="2952328" cy="6560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CFB98A-CF77-B446-02B2-B131D3F57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42728"/>
            <a:ext cx="1711394" cy="383967"/>
          </a:xfrm>
          <a:prstGeom prst="rect">
            <a:avLst/>
          </a:prstGeom>
        </p:spPr>
      </p:pic>
      <p:pic>
        <p:nvPicPr>
          <p:cNvPr id="7" name="Picture 6" descr="A picture containing person, person, carrying, yellow&#10;&#10;Description automatically generated">
            <a:extLst>
              <a:ext uri="{FF2B5EF4-FFF2-40B4-BE49-F238E27FC236}">
                <a16:creationId xmlns:a16="http://schemas.microsoft.com/office/drawing/2014/main" id="{E3FE60C6-A25C-E8B1-702A-43AA347031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94116"/>
            <a:ext cx="3845480" cy="25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1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176392BB-3917-4EB9-D4FE-8C0BFD1F8E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3318093"/>
              </p:ext>
            </p:extLst>
          </p:nvPr>
        </p:nvGraphicFramePr>
        <p:xfrm>
          <a:off x="611560" y="1364776"/>
          <a:ext cx="4608512" cy="4010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992DE-3268-43F0-9930-E12467C8F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17</a:t>
            </a:fld>
            <a:endParaRPr lang="en-GB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0A3B3B-91BB-970D-24FA-F71E21CA0F44}"/>
              </a:ext>
            </a:extLst>
          </p:cNvPr>
          <p:cNvSpPr/>
          <p:nvPr/>
        </p:nvSpPr>
        <p:spPr>
          <a:xfrm>
            <a:off x="171450" y="5589240"/>
            <a:ext cx="3248422" cy="11322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DB2E3F-35F4-B2A4-E24B-607E6769590E}"/>
              </a:ext>
            </a:extLst>
          </p:cNvPr>
          <p:cNvSpPr/>
          <p:nvPr/>
        </p:nvSpPr>
        <p:spPr>
          <a:xfrm>
            <a:off x="755576" y="301447"/>
            <a:ext cx="3248422" cy="8494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97399F-6FB4-65A0-8675-DE0C11B9D487}"/>
              </a:ext>
            </a:extLst>
          </p:cNvPr>
          <p:cNvSpPr/>
          <p:nvPr/>
        </p:nvSpPr>
        <p:spPr>
          <a:xfrm>
            <a:off x="5508104" y="3861048"/>
            <a:ext cx="3635896" cy="2996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BC4175E-428F-E6BE-CB3F-5EE7A59ED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85590"/>
            <a:ext cx="1639094" cy="3677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B820ED-5134-6EA0-64AF-6647C8F4B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6155357"/>
            <a:ext cx="1944215" cy="326568"/>
          </a:xfrm>
          <a:prstGeom prst="rect">
            <a:avLst/>
          </a:prstGeom>
        </p:spPr>
      </p:pic>
      <p:pic>
        <p:nvPicPr>
          <p:cNvPr id="2" name="Credit Union Awards Clips 2020">
            <a:hlinkClick r:id="" action="ppaction://media"/>
            <a:extLst>
              <a:ext uri="{FF2B5EF4-FFF2-40B4-BE49-F238E27FC236}">
                <a16:creationId xmlns:a16="http://schemas.microsoft.com/office/drawing/2014/main" id="{5755735D-F260-B1BE-485C-EC08B40BA3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7380" y="1410777"/>
            <a:ext cx="6749239" cy="380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53C399-FA04-416E-930C-B36008DA4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5" y="3717032"/>
            <a:ext cx="6120680" cy="252569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600" dirty="0">
              <a:solidFill>
                <a:srgbClr val="293C98"/>
              </a:solidFill>
              <a:latin typeface="Century Gothic" panose="020B0502020202020204" pitchFamily="34" charset="0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GB" sz="2000" dirty="0">
                <a:solidFill>
                  <a:srgbClr val="38BDB7"/>
                </a:solidFill>
                <a:latin typeface="Century Gothic" panose="020B0502020202020204" pitchFamily="34" charset="0"/>
              </a:rPr>
              <a:t>Contacts: </a:t>
            </a:r>
            <a:r>
              <a:rPr lang="en-US" altLang="en-GB" sz="2000" dirty="0">
                <a:solidFill>
                  <a:srgbClr val="293C98"/>
                </a:solidFill>
                <a:latin typeface="Century Gothic" panose="020B0502020202020204" pitchFamily="34" charset="0"/>
              </a:rPr>
              <a:t>Sandy </a:t>
            </a:r>
            <a:r>
              <a:rPr lang="en-US" altLang="en-GB" sz="2000" dirty="0" err="1">
                <a:solidFill>
                  <a:srgbClr val="293C98"/>
                </a:solidFill>
                <a:latin typeface="Century Gothic" panose="020B0502020202020204" pitchFamily="34" charset="0"/>
              </a:rPr>
              <a:t>Highfield</a:t>
            </a:r>
            <a:r>
              <a:rPr lang="en-US" altLang="en-GB" sz="2000" dirty="0">
                <a:solidFill>
                  <a:srgbClr val="293C98"/>
                </a:solidFill>
                <a:latin typeface="Century Gothic" panose="020B0502020202020204" pitchFamily="34" charset="0"/>
              </a:rPr>
              <a:t>/ Rizwan Shams</a:t>
            </a:r>
          </a:p>
          <a:p>
            <a:pPr indent="-2286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GB" sz="2000" dirty="0">
                <a:solidFill>
                  <a:srgbClr val="38BDB7"/>
                </a:solidFill>
                <a:latin typeface="Century Gothic" panose="020B0502020202020204" pitchFamily="34" charset="0"/>
              </a:rPr>
              <a:t>Email: </a:t>
            </a:r>
            <a:r>
              <a:rPr lang="en-US" altLang="en-GB" sz="2000" dirty="0" err="1">
                <a:solidFill>
                  <a:srgbClr val="293C98"/>
                </a:solidFill>
                <a:latin typeface="Century Gothic" panose="020B0502020202020204" pitchFamily="34" charset="0"/>
              </a:rPr>
              <a:t>enquiries@moneyworkswales.com</a:t>
            </a:r>
            <a:endParaRPr lang="en-US" altLang="en-GB" sz="2000" dirty="0">
              <a:solidFill>
                <a:srgbClr val="293C98"/>
              </a:solidFill>
              <a:latin typeface="Century Gothic" panose="020B0502020202020204" pitchFamily="34" charset="0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GB" sz="2000" dirty="0">
                <a:solidFill>
                  <a:srgbClr val="38BDB7"/>
                </a:solidFill>
                <a:latin typeface="Century Gothic" panose="020B0502020202020204" pitchFamily="34" charset="0"/>
              </a:rPr>
              <a:t>Web: </a:t>
            </a:r>
            <a:r>
              <a:rPr lang="en-US" altLang="en-GB" sz="2000" dirty="0">
                <a:solidFill>
                  <a:srgbClr val="293C98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www.moneyworkswales.com</a:t>
            </a:r>
            <a:endParaRPr lang="en-US" altLang="en-GB" sz="2000" dirty="0">
              <a:solidFill>
                <a:srgbClr val="293C98"/>
              </a:solidFill>
              <a:latin typeface="Century Gothic" panose="020B0502020202020204" pitchFamily="34" charset="0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GB" sz="2000" dirty="0">
                <a:solidFill>
                  <a:srgbClr val="38BDB7"/>
                </a:solidFill>
                <a:latin typeface="Century Gothic" panose="020B0502020202020204" pitchFamily="34" charset="0"/>
              </a:rPr>
              <a:t>Web: </a:t>
            </a:r>
            <a:r>
              <a:rPr lang="en-US" altLang="en-GB" sz="2000" dirty="0">
                <a:solidFill>
                  <a:srgbClr val="293C98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www.creditunionsofwales.co.uk</a:t>
            </a:r>
            <a:endParaRPr lang="en-US" altLang="en-GB" sz="2000" dirty="0">
              <a:solidFill>
                <a:srgbClr val="293C98"/>
              </a:solidFill>
              <a:latin typeface="Century Gothic" panose="020B0502020202020204" pitchFamily="34" charset="0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defRPr/>
            </a:pPr>
            <a:endParaRPr lang="en-US" altLang="en-GB" sz="2000" dirty="0">
              <a:solidFill>
                <a:srgbClr val="293C98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rgbClr val="293C98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293C98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79488-3839-46F3-A15B-9566476C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18</a:t>
            </a:fld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D4BDAF-A65E-3D96-0754-6FFD7C18C3FC}"/>
              </a:ext>
            </a:extLst>
          </p:cNvPr>
          <p:cNvSpPr/>
          <p:nvPr/>
        </p:nvSpPr>
        <p:spPr>
          <a:xfrm rot="16200000">
            <a:off x="1519863" y="4561953"/>
            <a:ext cx="877665" cy="3076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F4C215-A8E1-B757-8AFE-D1AF1A066B94}"/>
              </a:ext>
            </a:extLst>
          </p:cNvPr>
          <p:cNvSpPr/>
          <p:nvPr/>
        </p:nvSpPr>
        <p:spPr>
          <a:xfrm>
            <a:off x="7109018" y="3861048"/>
            <a:ext cx="2034982" cy="2996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7AAF3-ACCC-786A-2A1E-D26E41FD9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42728"/>
            <a:ext cx="1711394" cy="383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97196-0ABC-0D8B-1BE4-EBBE68D53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53" y="6242729"/>
            <a:ext cx="2389948" cy="3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98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B8E41-ECDB-3DFD-8C03-276D77507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239125"/>
            <a:ext cx="2336620" cy="388339"/>
          </a:xfrm>
          <a:prstGeom prst="rect">
            <a:avLst/>
          </a:prstGeom>
        </p:spPr>
      </p:pic>
      <p:pic>
        <p:nvPicPr>
          <p:cNvPr id="8" name="Picture 7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3BCD3DD0-7B38-EB47-766D-73A50AA36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2" y="1783683"/>
            <a:ext cx="4321233" cy="3600400"/>
          </a:xfrm>
          <a:prstGeom prst="rect">
            <a:avLst/>
          </a:prstGeom>
        </p:spPr>
      </p:pic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4437B597-AF73-DB2C-47FA-8F12097FFB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92297"/>
              </p:ext>
            </p:extLst>
          </p:nvPr>
        </p:nvGraphicFramePr>
        <p:xfrm>
          <a:off x="4788024" y="1412776"/>
          <a:ext cx="396044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BC4BAFB6-7BF2-4AFA-5874-3871D9953B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3" y="6265611"/>
            <a:ext cx="1925698" cy="4320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5AB755-534E-3401-7BF8-7593DD9F284F}"/>
              </a:ext>
            </a:extLst>
          </p:cNvPr>
          <p:cNvSpPr txBox="1"/>
          <p:nvPr/>
        </p:nvSpPr>
        <p:spPr>
          <a:xfrm>
            <a:off x="331112" y="311225"/>
            <a:ext cx="4744943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38BDB7"/>
                </a:solidFill>
                <a:latin typeface="+mj-lt"/>
                <a:ea typeface="+mj-ea"/>
                <a:cs typeface="+mj-cs"/>
              </a:rPr>
              <a:t>What is a Credit Union?</a:t>
            </a:r>
          </a:p>
        </p:txBody>
      </p:sp>
    </p:spTree>
    <p:extLst>
      <p:ext uri="{BB962C8B-B14F-4D97-AF65-F5344CB8AC3E}">
        <p14:creationId xmlns:p14="http://schemas.microsoft.com/office/powerpoint/2010/main" val="1703386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B5EDDC4-56EB-67B6-CB74-531EFD52E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2452373"/>
              </p:ext>
            </p:extLst>
          </p:nvPr>
        </p:nvGraphicFramePr>
        <p:xfrm>
          <a:off x="4572000" y="476672"/>
          <a:ext cx="446449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B0BC85D-2BC2-B157-4D26-04C292AB58D6}"/>
              </a:ext>
            </a:extLst>
          </p:cNvPr>
          <p:cNvSpPr txBox="1"/>
          <p:nvPr/>
        </p:nvSpPr>
        <p:spPr>
          <a:xfrm>
            <a:off x="266309" y="476672"/>
            <a:ext cx="4233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38BDB7"/>
                </a:solidFill>
              </a:rPr>
              <a:t>How Does a Credit Union Work?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11663D-81CC-18F0-5FB6-7AC3CE51CF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89344"/>
            <a:ext cx="1711394" cy="3839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F83A92-D2B9-4951-1E41-844D4379C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157689"/>
            <a:ext cx="2355418" cy="407082"/>
          </a:xfrm>
          <a:prstGeom prst="rect">
            <a:avLst/>
          </a:prstGeom>
        </p:spPr>
      </p:pic>
      <p:pic>
        <p:nvPicPr>
          <p:cNvPr id="27" name="Picture 26" descr="A group of people posing for a photo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698B7CDA-FBE1-6FF6-96FE-17E9D9FBF4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9" y="1703465"/>
            <a:ext cx="4117941" cy="308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58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176392BB-3917-4EB9-D4FE-8C0BFD1F8E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291280"/>
              </p:ext>
            </p:extLst>
          </p:nvPr>
        </p:nvGraphicFramePr>
        <p:xfrm>
          <a:off x="611560" y="1364776"/>
          <a:ext cx="4608512" cy="4010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992DE-3268-43F0-9930-E12467C8F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4</a:t>
            </a:fld>
            <a:endParaRPr lang="en-GB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10A3B3B-91BB-970D-24FA-F71E21CA0F44}"/>
              </a:ext>
            </a:extLst>
          </p:cNvPr>
          <p:cNvSpPr/>
          <p:nvPr/>
        </p:nvSpPr>
        <p:spPr>
          <a:xfrm>
            <a:off x="171450" y="5589240"/>
            <a:ext cx="3248422" cy="11322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DB2E3F-35F4-B2A4-E24B-607E6769590E}"/>
              </a:ext>
            </a:extLst>
          </p:cNvPr>
          <p:cNvSpPr/>
          <p:nvPr/>
        </p:nvSpPr>
        <p:spPr>
          <a:xfrm>
            <a:off x="755576" y="301447"/>
            <a:ext cx="3248422" cy="8494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97399F-6FB4-65A0-8675-DE0C11B9D487}"/>
              </a:ext>
            </a:extLst>
          </p:cNvPr>
          <p:cNvSpPr/>
          <p:nvPr/>
        </p:nvSpPr>
        <p:spPr>
          <a:xfrm>
            <a:off x="5508104" y="3861048"/>
            <a:ext cx="3635896" cy="2996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BE5E6D66-3B1C-3135-D88E-800DE841AE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7" y="515326"/>
            <a:ext cx="2880320" cy="8494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C4175E-428F-E6BE-CB3F-5EE7A59ED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085590"/>
            <a:ext cx="1639094" cy="3677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B820ED-5134-6EA0-64AF-6647C8F4B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6155357"/>
            <a:ext cx="1944215" cy="326568"/>
          </a:xfrm>
          <a:prstGeom prst="rect">
            <a:avLst/>
          </a:prstGeom>
        </p:spPr>
      </p:pic>
      <p:pic>
        <p:nvPicPr>
          <p:cNvPr id="37" name="Picture 36" descr="A picture containing person, child, indoor, sitting&#10;&#10;Description automatically generated">
            <a:extLst>
              <a:ext uri="{FF2B5EF4-FFF2-40B4-BE49-F238E27FC236}">
                <a16:creationId xmlns:a16="http://schemas.microsoft.com/office/drawing/2014/main" id="{207ADCFB-3C75-20AA-233A-A5E5774C3C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35" y="1364776"/>
            <a:ext cx="3572193" cy="392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58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79488-3839-46F3-A15B-9566476C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657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79488-3839-46F3-A15B-9566476C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379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"/>
            <a:ext cx="7772400" cy="980728"/>
          </a:xfrm>
        </p:spPr>
        <p:txBody>
          <a:bodyPr/>
          <a:lstStyle/>
          <a:p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Why borrow from a loan shark?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704" y="3393236"/>
            <a:ext cx="7772400" cy="1512168"/>
          </a:xfrm>
        </p:spPr>
        <p:txBody>
          <a:bodyPr>
            <a:normAutofit lnSpcReduction="10000"/>
          </a:bodyPr>
          <a:lstStyle/>
          <a:p>
            <a:r>
              <a:rPr lang="en-GB" sz="2800" b="1" i="1" dirty="0">
                <a:solidFill>
                  <a:schemeClr val="bg1"/>
                </a:solidFill>
              </a:rPr>
              <a:t>“</a:t>
            </a:r>
            <a:r>
              <a:rPr lang="en-GB" sz="2800" b="1" i="1" dirty="0">
                <a:solidFill>
                  <a:schemeClr val="accent5">
                    <a:lumMod val="50000"/>
                  </a:schemeClr>
                </a:solidFill>
              </a:rPr>
              <a:t>Any chance u can lend me 25, </a:t>
            </a:r>
            <a:r>
              <a:rPr lang="en-GB" sz="2800" b="1" i="1" dirty="0" err="1">
                <a:solidFill>
                  <a:schemeClr val="accent5">
                    <a:lumMod val="50000"/>
                  </a:schemeClr>
                </a:solidFill>
              </a:rPr>
              <a:t>dan</a:t>
            </a:r>
            <a:r>
              <a:rPr lang="en-GB" sz="2800" b="1" i="1" dirty="0">
                <a:solidFill>
                  <a:schemeClr val="accent5">
                    <a:lumMod val="50000"/>
                  </a:schemeClr>
                </a:solidFill>
              </a:rPr>
              <a:t> has sports day tomorrow he needs packed lunch and new socks and trainers please text me to let me know either way thanks really </a:t>
            </a:r>
            <a:r>
              <a:rPr lang="en-GB" sz="2800" b="1" i="1" dirty="0">
                <a:solidFill>
                  <a:schemeClr val="bg1"/>
                </a:solidFill>
              </a:rPr>
              <a:t>desperate.”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1944216" cy="129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290" y="1707585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Text message to loan shark from a single mother in Swansea: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48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D6322-052D-B1A5-27BA-564F90F05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48FBF-982B-4125-91E7-11DCFAF6817A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783BC1-906B-42D8-A055-ABB767B9F7F8}"/>
              </a:ext>
            </a:extLst>
          </p:cNvPr>
          <p:cNvSpPr>
            <a:spLocks noGrp="1"/>
          </p:cNvSpPr>
          <p:nvPr/>
        </p:nvSpPr>
        <p:spPr bwMode="auto">
          <a:xfrm>
            <a:off x="530352" y="1"/>
            <a:ext cx="77724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GB" sz="4400" dirty="0">
                <a:solidFill>
                  <a:schemeClr val="accent5">
                    <a:lumMod val="50000"/>
                  </a:schemeClr>
                </a:solidFill>
              </a:rPr>
              <a:t>Why borrow from a loan shark?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8301182-1563-48C2-85E5-7AB28A504522}"/>
              </a:ext>
            </a:extLst>
          </p:cNvPr>
          <p:cNvSpPr>
            <a:spLocks noGrp="1"/>
          </p:cNvSpPr>
          <p:nvPr/>
        </p:nvSpPr>
        <p:spPr bwMode="auto">
          <a:xfrm>
            <a:off x="530352" y="1844824"/>
            <a:ext cx="792784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Before COVID-19, 200,000 people borrowed from unlicenced money lenders or loan sharks (unchanged since 2017), but this had risen to an estimated 1.08m by late 2021</a:t>
            </a:r>
          </a:p>
          <a:p>
            <a:endParaRPr lang="en-GB" sz="1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Money and Pensions Service</a:t>
            </a:r>
          </a:p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July 2022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DAAAC3-2904-4B96-A73E-84AF18A0A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0"/>
            <a:ext cx="9144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0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E11004CE-E573-8EDB-72E7-7D4F7D145D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3281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BD61ED-BE86-4566-8EA6-2469B839A9A9}"/>
              </a:ext>
            </a:extLst>
          </p:cNvPr>
          <p:cNvSpPr txBox="1"/>
          <p:nvPr/>
        </p:nvSpPr>
        <p:spPr>
          <a:xfrm>
            <a:off x="539552" y="3752850"/>
            <a:ext cx="8242494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93C98"/>
                </a:solidFill>
              </a:rPr>
              <a:t>Moneyworks</a:t>
            </a:r>
            <a:r>
              <a:rPr lang="en-US" dirty="0">
                <a:solidFill>
                  <a:srgbClr val="293C98"/>
                </a:solidFill>
              </a:rPr>
              <a:t> Wales is a collaboration between </a:t>
            </a:r>
            <a:r>
              <a:rPr lang="en-US" dirty="0" err="1">
                <a:solidFill>
                  <a:srgbClr val="293C98"/>
                </a:solidFill>
              </a:rPr>
              <a:t>Wales’</a:t>
            </a:r>
            <a:r>
              <a:rPr lang="en-US" dirty="0">
                <a:solidFill>
                  <a:srgbClr val="293C98"/>
                </a:solidFill>
              </a:rPr>
              <a:t> leading financial co-operatives.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3C98"/>
                </a:solidFill>
              </a:rPr>
              <a:t>Support from Welsh Government and TUC Cymru with 150+ employer partners.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3C98"/>
                </a:solidFill>
              </a:rPr>
              <a:t>We are 8 credit unions committed to improving the financial wellbeing of Welsh workers.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93C98"/>
                </a:solidFill>
              </a:rPr>
              <a:t>Regulated by the PRA and FCA, your savings are guaranteed up to £85,000 through the </a:t>
            </a:r>
            <a:r>
              <a:rPr lang="en-US" u="sng" dirty="0">
                <a:solidFill>
                  <a:srgbClr val="293C9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Financial Services Compensation Scheme</a:t>
            </a:r>
            <a:r>
              <a:rPr lang="en-US" dirty="0">
                <a:solidFill>
                  <a:srgbClr val="293C98"/>
                </a:solidFill>
              </a:rPr>
              <a:t>, just as they would be with a bank or building society.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B30B7-C279-2F57-6282-686016ED9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6199204"/>
            <a:ext cx="2561161" cy="430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F6F97B-26A0-3C55-2A6F-994CFC3A4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42728"/>
            <a:ext cx="1711394" cy="3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84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12117</TotalTime>
  <Words>668</Words>
  <Application>Microsoft Office PowerPoint</Application>
  <PresentationFormat>On-screen Show (4:3)</PresentationFormat>
  <Paragraphs>86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borrow from a loan shark?</vt:lpstr>
      <vt:lpstr>PowerPoint Presentation</vt:lpstr>
      <vt:lpstr>PowerPoint Presentation</vt:lpstr>
      <vt:lpstr>PowerPoint Presentation</vt:lpstr>
      <vt:lpstr>Check out the budgeting tools at www.moneyworkswales.com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CVCU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Context for Credit Unions</dc:title>
  <dc:creator>Leanne Herberg</dc:creator>
  <cp:lastModifiedBy>Speight, Richard</cp:lastModifiedBy>
  <cp:revision>161</cp:revision>
  <cp:lastPrinted>2019-07-02T13:36:56Z</cp:lastPrinted>
  <dcterms:created xsi:type="dcterms:W3CDTF">2012-08-24T13:20:11Z</dcterms:created>
  <dcterms:modified xsi:type="dcterms:W3CDTF">2022-11-01T12:33:59Z</dcterms:modified>
</cp:coreProperties>
</file>